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Lst>
  <p:notesMasterIdLst>
    <p:notesMasterId r:id="rId20"/>
  </p:notesMasterIdLst>
  <p:sldIdLst>
    <p:sldId id="256" r:id="rId3"/>
    <p:sldId id="258" r:id="rId4"/>
    <p:sldId id="348" r:id="rId5"/>
    <p:sldId id="349" r:id="rId6"/>
    <p:sldId id="351" r:id="rId7"/>
    <p:sldId id="356" r:id="rId8"/>
    <p:sldId id="353" r:id="rId9"/>
    <p:sldId id="355" r:id="rId10"/>
    <p:sldId id="350" r:id="rId11"/>
    <p:sldId id="354" r:id="rId12"/>
    <p:sldId id="358" r:id="rId13"/>
    <p:sldId id="363" r:id="rId14"/>
    <p:sldId id="361" r:id="rId15"/>
    <p:sldId id="364" r:id="rId16"/>
    <p:sldId id="362" r:id="rId17"/>
    <p:sldId id="360" r:id="rId18"/>
    <p:sldId id="359" r:id="rId19"/>
  </p:sldIdLst>
  <p:sldSz cx="9144000" cy="5143500" type="screen16x9"/>
  <p:notesSz cx="6858000" cy="9144000"/>
  <p:embeddedFontLst>
    <p:embeddedFont>
      <p:font typeface="Congenial" panose="02000503040000020004" pitchFamily="2"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Proxima Nova" panose="020B0604020202020204" charset="0"/>
      <p:regular r:id="rId33"/>
      <p:bold r:id="rId34"/>
      <p:italic r:id="rId35"/>
      <p:boldItalic r:id="rId36"/>
    </p:embeddedFont>
    <p:embeddedFont>
      <p:font typeface="Proxima Nova Semibold" panose="020B0604020202020204" charset="0"/>
      <p:regular r:id="rId37"/>
      <p:bold r:id="rId38"/>
      <p:boldItalic r:id="rId39"/>
    </p:embeddedFont>
    <p:embeddedFont>
      <p:font typeface="Roboto" panose="02000000000000000000" pitchFamily="2" charset="0"/>
      <p:regular r:id="rId40"/>
      <p:bold r:id="rId41"/>
      <p:italic r:id="rId42"/>
      <p:boldItalic r:id="rId43"/>
    </p:embeddedFont>
    <p:embeddedFont>
      <p:font typeface="Vidaloka"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067"/>
    <a:srgbClr val="AF9879"/>
    <a:srgbClr val="9AAF8B"/>
    <a:srgbClr val="ED6B69"/>
    <a:srgbClr val="000000"/>
    <a:srgbClr val="F29492"/>
    <a:srgbClr val="7090B0"/>
    <a:srgbClr val="0E2A47"/>
    <a:srgbClr val="594A35"/>
    <a:srgbClr val="635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21A5BA-931B-479A-BEBE-651515EC9B43}">
  <a:tblStyle styleId="{2921A5BA-931B-479A-BEBE-651515EC9B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6" autoAdjust="0"/>
    <p:restoredTop sz="82139" autoAdjust="0"/>
  </p:normalViewPr>
  <p:slideViewPr>
    <p:cSldViewPr snapToGrid="0">
      <p:cViewPr varScale="1">
        <p:scale>
          <a:sx n="119" d="100"/>
          <a:sy n="119" d="100"/>
        </p:scale>
        <p:origin x="43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161C6D9D-3076-170E-FC59-2B6DFABC6B8C}"/>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4C9E8BD7-3DE9-A6E4-8599-C55D14AC33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B19EE97E-0E94-A74F-FCD6-7D41D2FE94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Lutter contre les effets du dérèglement climatique </a:t>
            </a:r>
            <a:r>
              <a:rPr lang="fr-FR" b="1" dirty="0"/>
              <a:t>en continuant la rénovation de nos équipements publics</a:t>
            </a:r>
          </a:p>
          <a:p>
            <a:pPr marL="0" lvl="0" indent="0" algn="l" rtl="0">
              <a:spcBef>
                <a:spcPts val="0"/>
              </a:spcBef>
              <a:spcAft>
                <a:spcPts val="0"/>
              </a:spcAft>
              <a:buNone/>
            </a:pPr>
            <a:endParaRPr lang="fr-FR" b="1" dirty="0"/>
          </a:p>
          <a:p>
            <a:pPr marL="0" lvl="0" indent="0" algn="l" rtl="0">
              <a:spcBef>
                <a:spcPts val="0"/>
              </a:spcBef>
              <a:spcAft>
                <a:spcPts val="0"/>
              </a:spcAft>
              <a:buNone/>
            </a:pPr>
            <a:r>
              <a:rPr lang="fr-FR" b="1" dirty="0"/>
              <a:t>La garantie des équilibres financiers vient compléter ces priorités</a:t>
            </a:r>
          </a:p>
          <a:p>
            <a:pPr marL="0" lvl="0" indent="0" algn="l" rtl="0">
              <a:spcBef>
                <a:spcPts val="0"/>
              </a:spcBef>
              <a:spcAft>
                <a:spcPts val="0"/>
              </a:spcAft>
              <a:buNone/>
            </a:pPr>
            <a:r>
              <a:rPr lang="fr-FR" b="0" dirty="0"/>
              <a:t>Avec comme objectif notamment un recours limité voir nul à l’emprunt et un maintien d’un taux d’épargne brut supérieur à 8% </a:t>
            </a:r>
          </a:p>
          <a:p>
            <a:pPr marL="0" lvl="0" indent="0" algn="l" rtl="0">
              <a:spcBef>
                <a:spcPts val="0"/>
              </a:spcBef>
              <a:spcAft>
                <a:spcPts val="0"/>
              </a:spcAft>
              <a:buNone/>
            </a:pPr>
            <a:r>
              <a:rPr lang="fr-FR" b="0" dirty="0"/>
              <a:t>La maitrise des charges à caractère général malgré l’inflation</a:t>
            </a:r>
          </a:p>
          <a:p>
            <a:pPr marL="0" lvl="0" indent="0" algn="l" rtl="0">
              <a:spcBef>
                <a:spcPts val="0"/>
              </a:spcBef>
              <a:spcAft>
                <a:spcPts val="0"/>
              </a:spcAft>
              <a:buNone/>
            </a:pPr>
            <a:r>
              <a:rPr lang="fr-FR" b="0" dirty="0"/>
              <a:t>Une évolution modérée des tarifs des activités municipales allié à une stabilité de la fiscalité</a:t>
            </a:r>
          </a:p>
          <a:p>
            <a:pPr marL="0" lvl="0" indent="0" algn="l" rtl="0">
              <a:spcBef>
                <a:spcPts val="0"/>
              </a:spcBef>
              <a:spcAft>
                <a:spcPts val="0"/>
              </a:spcAft>
              <a:buNone/>
            </a:pPr>
            <a:r>
              <a:rPr lang="fr-FR" b="0" i="1" dirty="0"/>
              <a:t>Pour rappel nous avons fixé l’évolution des tarifs applicable au 1</a:t>
            </a:r>
            <a:r>
              <a:rPr lang="fr-FR" b="0" i="1" baseline="30000" dirty="0"/>
              <a:t>er</a:t>
            </a:r>
            <a:r>
              <a:rPr lang="fr-FR" b="0" i="1" dirty="0"/>
              <a:t> janvier à </a:t>
            </a:r>
            <a:r>
              <a:rPr lang="fr-FR" b="0" i="1"/>
              <a:t>+ 4,7% </a:t>
            </a:r>
            <a:r>
              <a:rPr lang="fr-FR" b="0" i="1" dirty="0"/>
              <a:t>alors que le panier du Maire publié fin novembre faisait état d’une inflation </a:t>
            </a:r>
            <a:r>
              <a:rPr lang="fr-FR" b="0" i="1"/>
              <a:t>subie par les communes s’élevant à +7,7%</a:t>
            </a:r>
            <a:endParaRPr b="0" i="1"/>
          </a:p>
        </p:txBody>
      </p:sp>
    </p:spTree>
    <p:extLst>
      <p:ext uri="{BB962C8B-B14F-4D97-AF65-F5344CB8AC3E}">
        <p14:creationId xmlns:p14="http://schemas.microsoft.com/office/powerpoint/2010/main" val="1617820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2047C93F-44A5-B657-E364-D3FB0264709D}"/>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28EF92C5-C6C1-0DA0-9891-64F9C1AA47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E883DC4A-DDCB-62AE-A56D-324F56540D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1" dirty="0">
                <a:solidFill>
                  <a:schemeClr val="bg1">
                    <a:lumMod val="25000"/>
                  </a:schemeClr>
                </a:solidFill>
                <a:latin typeface="Montserrat" panose="00000500000000000000" pitchFamily="2" charset="0"/>
              </a:rPr>
              <a:t>+ 1,9 M€, soit +4,8 % </a:t>
            </a:r>
            <a:r>
              <a:rPr lang="fr-FR" b="0" dirty="0">
                <a:solidFill>
                  <a:schemeClr val="bg1">
                    <a:lumMod val="25000"/>
                  </a:schemeClr>
                </a:solidFill>
                <a:latin typeface="Montserrat" panose="00000500000000000000" pitchFamily="2" charset="0"/>
              </a:rPr>
              <a:t>par rapport à 2023</a:t>
            </a:r>
            <a:endParaRPr lang="fr-FR" b="1" dirty="0">
              <a:solidFill>
                <a:schemeClr val="bg1">
                  <a:lumMod val="25000"/>
                </a:schemeClr>
              </a:solidFill>
              <a:latin typeface="Montserrat" panose="00000500000000000000" pitchFamily="2" charset="0"/>
            </a:endParaRPr>
          </a:p>
          <a:p>
            <a:pPr marL="0" lvl="0" indent="0" algn="l" rtl="0">
              <a:spcBef>
                <a:spcPts val="0"/>
              </a:spcBef>
              <a:spcAft>
                <a:spcPts val="0"/>
              </a:spcAft>
              <a:buNone/>
            </a:pPr>
            <a:endParaRPr lang="fr-FR" dirty="0"/>
          </a:p>
          <a:p>
            <a:pPr marL="0" lvl="0" indent="0" algn="l" rtl="0">
              <a:spcBef>
                <a:spcPts val="0"/>
              </a:spcBef>
              <a:spcAft>
                <a:spcPts val="0"/>
              </a:spcAft>
              <a:buNone/>
            </a:pPr>
            <a:r>
              <a:rPr lang="fr-FR" b="1" dirty="0"/>
              <a:t>Personnel: </a:t>
            </a:r>
            <a:r>
              <a:rPr lang="fr-FR" dirty="0"/>
              <a:t>+900 K€ de masse salariale et +165 K€ de frais annexe lié au personnel (recours cabinet de recrutement et externalisation de mission ne pouvant être assuré par les équipes du fait d’un sous-effectif</a:t>
            </a:r>
          </a:p>
          <a:p>
            <a:pPr marL="0" lvl="0" indent="0" algn="l" rtl="0">
              <a:spcBef>
                <a:spcPts val="0"/>
              </a:spcBef>
              <a:spcAft>
                <a:spcPts val="0"/>
              </a:spcAft>
              <a:buNone/>
            </a:pPr>
            <a:endParaRPr lang="fr-FR" dirty="0"/>
          </a:p>
          <a:p>
            <a:pPr marL="0" lvl="0" indent="0" algn="l" rtl="0">
              <a:spcBef>
                <a:spcPts val="0"/>
              </a:spcBef>
              <a:spcAft>
                <a:spcPts val="0"/>
              </a:spcAft>
              <a:buNone/>
            </a:pPr>
            <a:r>
              <a:rPr lang="fr-FR" b="1" dirty="0"/>
              <a:t>Politiques municipales : </a:t>
            </a:r>
            <a:r>
              <a:rPr lang="fr-FR" b="0" dirty="0"/>
              <a:t>Présenté dans slides suivantes</a:t>
            </a:r>
          </a:p>
          <a:p>
            <a:pPr marL="0" lvl="0" indent="0" algn="l" rtl="0">
              <a:spcBef>
                <a:spcPts val="0"/>
              </a:spcBef>
              <a:spcAft>
                <a:spcPts val="0"/>
              </a:spcAft>
              <a:buNone/>
            </a:pPr>
            <a:endParaRPr lang="fr-FR" b="0" dirty="0"/>
          </a:p>
          <a:p>
            <a:pPr marL="0" lvl="0" indent="0" algn="l" rtl="0">
              <a:spcBef>
                <a:spcPts val="0"/>
              </a:spcBef>
              <a:spcAft>
                <a:spcPts val="0"/>
              </a:spcAft>
              <a:buNone/>
            </a:pPr>
            <a:r>
              <a:rPr lang="fr-FR" b="1" dirty="0"/>
              <a:t>FCCT </a:t>
            </a:r>
            <a:r>
              <a:rPr lang="fr-FR" b="0" dirty="0"/>
              <a:t>: lié à la révision des bases fiscales le FCCT comprends 2 volets un de transfert de compétence (stable sans nouveau transfert) et un fiscal  actualisé chaque année en fonction de l’évolution des bases fiscales</a:t>
            </a:r>
          </a:p>
          <a:p>
            <a:pPr marL="0" lvl="0" indent="0" algn="l" rtl="0">
              <a:spcBef>
                <a:spcPts val="0"/>
              </a:spcBef>
              <a:spcAft>
                <a:spcPts val="0"/>
              </a:spcAft>
              <a:buNone/>
            </a:pPr>
            <a:endParaRPr lang="fr-FR" b="0" dirty="0"/>
          </a:p>
          <a:p>
            <a:pPr marL="0" lvl="0" indent="0" algn="l" rtl="0">
              <a:spcBef>
                <a:spcPts val="0"/>
              </a:spcBef>
              <a:spcAft>
                <a:spcPts val="0"/>
              </a:spcAft>
              <a:buNone/>
            </a:pPr>
            <a:r>
              <a:rPr lang="fr-FR" b="1" dirty="0"/>
              <a:t>Inflation</a:t>
            </a:r>
            <a:r>
              <a:rPr lang="fr-FR" b="0" dirty="0"/>
              <a:t>: notamment sur les marchés en cours type alimentation (restauration scolaire), fourniture papier, nettoyage urbain, etc.</a:t>
            </a:r>
          </a:p>
          <a:p>
            <a:pPr marL="0" lvl="0" indent="0" algn="l" rtl="0">
              <a:spcBef>
                <a:spcPts val="0"/>
              </a:spcBef>
              <a:spcAft>
                <a:spcPts val="0"/>
              </a:spcAft>
              <a:buNone/>
            </a:pPr>
            <a:endParaRPr lang="fr-FR"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1" dirty="0"/>
              <a:t>Prix de l’énergie : </a:t>
            </a:r>
            <a:r>
              <a:rPr lang="fr-FR" sz="1800" dirty="0">
                <a:effectLst/>
                <a:latin typeface="Calibri" panose="020F0502020204030204" pitchFamily="34" charset="0"/>
                <a:ea typeface="Calibri" panose="020F0502020204030204" pitchFamily="34" charset="0"/>
                <a:cs typeface="Arial" panose="020B0604020202020204" pitchFamily="34" charset="0"/>
              </a:rPr>
              <a:t>Les tarifs communiqués par le SIGEIF affichent une diminution de -30% pour le gaz et -15% pour l’électricité. Cette évolution permettrait théoriquement de générer une économie de plus de 400 K€. Cependant, compte-tenu de l’évolution favorable des cours de l’énergie, la Municipalité a souhaité revenir, comme elle s’y était engagée, sur certaines mesures exceptionnelles du plan de sobriété énergétique mises en place l’an dernier : les températures de chauffe réduites en 2023 sur les écoles et les bâtiments administratifs sont réhaussées de 1,5° et les ballons d’eau chaude ont été remis en route dans l’ensemble des groupes scolaires.</a:t>
            </a:r>
            <a:endParaRPr b="1" dirty="0"/>
          </a:p>
        </p:txBody>
      </p:sp>
    </p:spTree>
    <p:extLst>
      <p:ext uri="{BB962C8B-B14F-4D97-AF65-F5344CB8AC3E}">
        <p14:creationId xmlns:p14="http://schemas.microsoft.com/office/powerpoint/2010/main" val="327514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E7B9EDAB-CD05-0AB8-E58E-D4618610094E}"/>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5F0636D4-CD2A-0C38-B6E8-0D312DBCCC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1A3C62C6-D693-8E4A-0963-170B2680EF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Refonte du RIFSEEP </a:t>
            </a:r>
            <a:r>
              <a:rPr lang="fr-FR" dirty="0"/>
              <a:t>entamée en 2023, année pleine en 2024. </a:t>
            </a:r>
            <a:r>
              <a:rPr lang="fr-FR" sz="1800" dirty="0">
                <a:effectLst/>
                <a:latin typeface="Calibri" panose="020F0502020204030204" pitchFamily="34" charset="0"/>
                <a:ea typeface="Calibri" panose="020F0502020204030204" pitchFamily="34" charset="0"/>
                <a:cs typeface="Arial" panose="020B0604020202020204" pitchFamily="34" charset="0"/>
              </a:rPr>
              <a:t>Cette refonte aura notamment permis de relever le socle des agents de catégorie C occupant des métiers opérationnels à plus du double du montant de leur régime indemnitaire initial, Cout supplémentaire en 2024 +300 K€ (1</a:t>
            </a:r>
            <a:r>
              <a:rPr lang="fr-FR" sz="1800" baseline="30000" dirty="0">
                <a:effectLst/>
                <a:latin typeface="Calibri" panose="020F0502020204030204" pitchFamily="34" charset="0"/>
                <a:ea typeface="Calibri" panose="020F0502020204030204" pitchFamily="34" charset="0"/>
                <a:cs typeface="Arial" panose="020B0604020202020204" pitchFamily="34" charset="0"/>
              </a:rPr>
              <a:t>ère</a:t>
            </a:r>
            <a:r>
              <a:rPr lang="fr-FR" sz="1800" dirty="0">
                <a:effectLst/>
                <a:latin typeface="Calibri" panose="020F0502020204030204" pitchFamily="34" charset="0"/>
                <a:ea typeface="Calibri" panose="020F0502020204030204" pitchFamily="34" charset="0"/>
                <a:cs typeface="Arial" panose="020B0604020202020204" pitchFamily="34" charset="0"/>
              </a:rPr>
              <a:t> année pleine)</a:t>
            </a:r>
          </a:p>
          <a:p>
            <a:pPr marL="0" lvl="0" indent="0" algn="l" rtl="0">
              <a:spcBef>
                <a:spcPts val="0"/>
              </a:spcBef>
              <a:spcAft>
                <a:spcPts val="0"/>
              </a:spcAft>
              <a:buNone/>
            </a:pPr>
            <a:endParaRPr lang="fr-FR" sz="1800" dirty="0">
              <a:effectLst/>
              <a:latin typeface="Calibri" panose="020F0502020204030204" pitchFamily="34" charset="0"/>
              <a:cs typeface="Arial" panose="020B0604020202020204" pitchFamily="34" charset="0"/>
            </a:endParaRPr>
          </a:p>
          <a:p>
            <a:pPr marL="0" lvl="0" indent="0" algn="l" rtl="0">
              <a:spcBef>
                <a:spcPts val="0"/>
              </a:spcBef>
              <a:spcAft>
                <a:spcPts val="0"/>
              </a:spcAft>
              <a:buNone/>
            </a:pPr>
            <a:r>
              <a:rPr lang="fr-FR" sz="1800" b="1" dirty="0">
                <a:effectLst/>
                <a:latin typeface="Calibri" panose="020F0502020204030204" pitchFamily="34" charset="0"/>
                <a:ea typeface="Calibri" panose="020F0502020204030204" pitchFamily="34" charset="0"/>
                <a:cs typeface="Arial" panose="020B0604020202020204" pitchFamily="34" charset="0"/>
              </a:rPr>
              <a:t>Nouvelles compétences: </a:t>
            </a:r>
            <a:r>
              <a:rPr lang="fr-FR" sz="1800" dirty="0">
                <a:effectLst/>
                <a:latin typeface="Calibri" panose="020F0502020204030204" pitchFamily="34" charset="0"/>
                <a:ea typeface="Calibri" panose="020F0502020204030204" pitchFamily="34" charset="0"/>
                <a:cs typeface="Arial" panose="020B0604020202020204" pitchFamily="34" charset="0"/>
              </a:rPr>
              <a:t>La Ville va poursuivre sa volonté de développement autour de nouvelles compétences en répondant au mieux aux besoins et projets de la ville, avec parfois la nécessité d’avoir recours à des créations de poste et/ou des réorganisations et des évolutions internes qui devront être accompagnées par de la formation, le projet par exemple « Engagements Quartiers 2030 » </a:t>
            </a:r>
            <a:r>
              <a:rPr lang="fr-FR" sz="1800" dirty="0" err="1">
                <a:effectLst/>
                <a:latin typeface="Calibri" panose="020F0502020204030204" pitchFamily="34" charset="0"/>
                <a:ea typeface="Calibri" panose="020F0502020204030204" pitchFamily="34" charset="0"/>
                <a:cs typeface="Arial" panose="020B0604020202020204" pitchFamily="34" charset="0"/>
              </a:rPr>
              <a:t>amene</a:t>
            </a:r>
            <a:r>
              <a:rPr lang="fr-FR" sz="1800" dirty="0">
                <a:effectLst/>
                <a:latin typeface="Calibri" panose="020F0502020204030204" pitchFamily="34" charset="0"/>
                <a:ea typeface="Calibri" panose="020F0502020204030204" pitchFamily="34" charset="0"/>
                <a:cs typeface="Arial" panose="020B0604020202020204" pitchFamily="34" charset="0"/>
              </a:rPr>
              <a:t> la ville à créer deux postes (un poste de chargé de Mission Politiques Sociales" et le second « chargé de Projet Référent Politique de la Ville"), la reprise du marché en régie, le passage à la loi </a:t>
            </a:r>
            <a:r>
              <a:rPr lang="fr-FR" sz="1800" dirty="0" err="1">
                <a:effectLst/>
                <a:latin typeface="Calibri" panose="020F0502020204030204" pitchFamily="34" charset="0"/>
                <a:ea typeface="Calibri" panose="020F0502020204030204" pitchFamily="34" charset="0"/>
                <a:cs typeface="Arial" panose="020B0604020202020204" pitchFamily="34" charset="0"/>
              </a:rPr>
              <a:t>Egalim</a:t>
            </a:r>
            <a:r>
              <a:rPr lang="fr-FR" sz="1800" dirty="0">
                <a:effectLst/>
                <a:latin typeface="Calibri" panose="020F0502020204030204" pitchFamily="34" charset="0"/>
                <a:ea typeface="Calibri" panose="020F0502020204030204" pitchFamily="34" charset="0"/>
                <a:cs typeface="Arial" panose="020B0604020202020204" pitchFamily="34" charset="0"/>
              </a:rPr>
              <a:t> sont autant de projets qui débouchent sur la nécessité de création de postes (référent qualité, poste administratif, etc.) nécessitant de fait la mise en place de formation</a:t>
            </a:r>
          </a:p>
          <a:p>
            <a:pPr marL="0" lvl="0" indent="0" algn="l" rtl="0">
              <a:spcBef>
                <a:spcPts val="0"/>
              </a:spcBef>
              <a:spcAft>
                <a:spcPts val="0"/>
              </a:spcAft>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fr-FR" sz="1800" b="1" dirty="0">
                <a:effectLst/>
                <a:latin typeface="Calibri" panose="020F0502020204030204" pitchFamily="34" charset="0"/>
                <a:ea typeface="Calibri" panose="020F0502020204030204" pitchFamily="34" charset="0"/>
                <a:cs typeface="Arial" panose="020B0604020202020204" pitchFamily="34" charset="0"/>
              </a:rPr>
              <a:t>Allongement des carrières</a:t>
            </a:r>
            <a:r>
              <a:rPr lang="fr-FR" sz="1800" dirty="0">
                <a:effectLst/>
                <a:latin typeface="Calibri" panose="020F0502020204030204" pitchFamily="34" charset="0"/>
                <a:ea typeface="Calibri" panose="020F0502020204030204" pitchFamily="34" charset="0"/>
                <a:cs typeface="Arial" panose="020B0604020202020204" pitchFamily="34" charset="0"/>
              </a:rPr>
              <a:t> la Ville poursuivra sa politique volontariste d’accompagnement de la carrière des agents, en prenant en compte le report de l’âge de la retraite et la nécessité en découlant d’accentuer </a:t>
            </a:r>
            <a:r>
              <a:rPr lang="fr-FR" sz="1800" b="1" dirty="0">
                <a:effectLst/>
                <a:latin typeface="Calibri" panose="020F0502020204030204" pitchFamily="34" charset="0"/>
                <a:ea typeface="Calibri" panose="020F0502020204030204" pitchFamily="34" charset="0"/>
                <a:cs typeface="Arial" panose="020B0604020202020204" pitchFamily="34" charset="0"/>
              </a:rPr>
              <a:t>l’axe formation et celui de la prévention</a:t>
            </a:r>
            <a:r>
              <a:rPr lang="fr-FR" sz="1800" dirty="0">
                <a:effectLst/>
                <a:latin typeface="Calibri" panose="020F0502020204030204" pitchFamily="34" charset="0"/>
                <a:ea typeface="Calibri" panose="020F0502020204030204" pitchFamily="34" charset="0"/>
                <a:cs typeface="Arial" panose="020B0604020202020204" pitchFamily="34" charset="0"/>
              </a:rPr>
              <a:t>. L’objectif est de prévenir l’usure professionnelle en améliorant les conditions de travail et en facilitant la mobilité interne, le maintien et le retour à l’emploi.</a:t>
            </a:r>
          </a:p>
          <a:p>
            <a:pPr marL="0" lvl="0" indent="0" algn="l" rtl="0">
              <a:spcBef>
                <a:spcPts val="0"/>
              </a:spcBef>
              <a:spcAft>
                <a:spcPts val="0"/>
              </a:spcAft>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fr-FR" sz="1800" b="1" dirty="0">
                <a:effectLst/>
                <a:latin typeface="Calibri" panose="020F0502020204030204" pitchFamily="34" charset="0"/>
                <a:ea typeface="Calibri" panose="020F0502020204030204" pitchFamily="34" charset="0"/>
                <a:cs typeface="Arial" panose="020B0604020202020204" pitchFamily="34" charset="0"/>
              </a:rPr>
              <a:t>QVT</a:t>
            </a:r>
            <a:r>
              <a:rPr lang="fr-FR" sz="1800" b="0" dirty="0">
                <a:effectLst/>
                <a:latin typeface="Calibri" panose="020F0502020204030204" pitchFamily="34" charset="0"/>
                <a:ea typeface="Calibri" panose="020F0502020204030204" pitchFamily="34" charset="0"/>
                <a:cs typeface="Arial" panose="020B0604020202020204" pitchFamily="34" charset="0"/>
              </a:rPr>
              <a:t> Qualité de Vie de Travail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lang="fr-FR" sz="1800" dirty="0">
              <a:effectLst/>
              <a:latin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6017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22D46449-A9E5-30B6-040E-EE6E6A33F45D}"/>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34C3BE67-173A-B9D6-DFAE-6A29A51211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FA4C6F4F-1FFB-30DD-FB7C-DB4DDCE1D8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Le chiffre ne fait mention que de la masse salariale auquel il faut ajouter l’assurance du personnel, l’adhésion au CNAS (avantage en nature), la médecine du travail ainsi que les dépenses de mise à disposition du personnel (personnel des anciennes crèches départementales devenues communales)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NB: les charges de personnel de la Ville ont évolué de +1,2% en moyenne chaque année entre 2016 et 2023 alors que les charges à caractère générale ont augmenté en moyenne de +5,5%/an sur la même période</a:t>
            </a:r>
          </a:p>
          <a:p>
            <a:pPr marL="0" lvl="0" indent="0" algn="l" rtl="0">
              <a:spcBef>
                <a:spcPts val="0"/>
              </a:spcBef>
              <a:spcAft>
                <a:spcPts val="0"/>
              </a:spcAft>
              <a:buNone/>
            </a:pPr>
            <a:r>
              <a:rPr lang="fr-FR" dirty="0"/>
              <a:t>A titre de comparaison les charges de personnel de la Ville en 2022 (dernières statistiques connues) ont augmenté de +1,2% alors que l’évolution moyenne des frais de personnel dans les collectivités locales ont augmentés de +5,1%</a:t>
            </a:r>
            <a:endParaRPr dirty="0"/>
          </a:p>
        </p:txBody>
      </p:sp>
    </p:spTree>
    <p:extLst>
      <p:ext uri="{BB962C8B-B14F-4D97-AF65-F5344CB8AC3E}">
        <p14:creationId xmlns:p14="http://schemas.microsoft.com/office/powerpoint/2010/main" val="397572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0A54BF29-A89B-9CD1-9FDC-A539CC5C8464}"/>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DAD0873A-26F3-DEF9-4826-A90C3F42CF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9AD2189C-18D4-5E41-C6C3-54962FE73B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1" dirty="0"/>
              <a:t>Réseau parentalité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0" dirty="0"/>
              <a:t>Mis en place courant 2023 d’un partenariat avec l’asso </a:t>
            </a:r>
            <a:r>
              <a:rPr lang="fr-FR" sz="1800" i="1" dirty="0">
                <a:effectLst/>
                <a:latin typeface="Calibri" panose="020F0502020204030204" pitchFamily="34" charset="0"/>
                <a:ea typeface="Calibri" panose="020F0502020204030204" pitchFamily="34" charset="0"/>
                <a:cs typeface="Arial" panose="020B0604020202020204" pitchFamily="34" charset="0"/>
              </a:rPr>
              <a:t>Pour l’aide à la Parentalité – Réseau des Parents</a:t>
            </a:r>
            <a:r>
              <a:rPr lang="fr-FR" b="0" dirty="0"/>
              <a:t>, il y aura en 2024 une montée en puissance du nombre d’actions proposés, Objectif </a:t>
            </a:r>
            <a:r>
              <a:rPr lang="fr-FR" sz="1800" dirty="0">
                <a:effectLst/>
                <a:latin typeface="Calibri" panose="020F0502020204030204" pitchFamily="34" charset="0"/>
                <a:ea typeface="Calibri" panose="020F0502020204030204" pitchFamily="34" charset="0"/>
                <a:cs typeface="Arial" panose="020B0604020202020204" pitchFamily="34" charset="0"/>
              </a:rPr>
              <a:t>accompagner les parents dans leur rôle de premier éducateur de leur enfant, notamment par des actions d’écoute, de soutien, de conseils et d’information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800" b="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b="1" dirty="0">
                <a:effectLst/>
                <a:latin typeface="Calibri" panose="020F0502020204030204" pitchFamily="34" charset="0"/>
                <a:cs typeface="Arial" panose="020B0604020202020204" pitchFamily="34" charset="0"/>
              </a:rPr>
              <a:t>Santé:</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b="0" dirty="0">
                <a:effectLst/>
                <a:latin typeface="Calibri" panose="020F0502020204030204" pitchFamily="34" charset="0"/>
                <a:cs typeface="Arial" panose="020B0604020202020204" pitchFamily="34" charset="0"/>
              </a:rPr>
              <a:t>CPTS: </a:t>
            </a:r>
            <a:r>
              <a:rPr lang="fr-FR" sz="1800" dirty="0">
                <a:effectLst/>
                <a:latin typeface="Calibri" panose="020F0502020204030204" pitchFamily="34" charset="0"/>
                <a:ea typeface="Calibri" panose="020F0502020204030204" pitchFamily="34" charset="0"/>
                <a:cs typeface="Arial" panose="020B0604020202020204" pitchFamily="34" charset="0"/>
              </a:rPr>
              <a:t>Communauté Professionnelle Territoriale de Santé permettra de constituer un cadre de coopération des acteurs de santé de Fontenay-aux-Roses et des villes voisines et de répondre encore mieux aux besoins de santé de la population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800" b="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b="1" dirty="0">
                <a:effectLst/>
                <a:latin typeface="Calibri" panose="020F0502020204030204" pitchFamily="34" charset="0"/>
                <a:cs typeface="Arial" panose="020B0604020202020204" pitchFamily="34" charset="0"/>
              </a:rPr>
              <a:t>Solidarité:</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b="0" u="sng" dirty="0">
                <a:effectLst/>
                <a:latin typeface="Calibri" panose="020F0502020204030204" pitchFamily="34" charset="0"/>
                <a:cs typeface="Arial" panose="020B0604020202020204" pitchFamily="34" charset="0"/>
              </a:rPr>
              <a:t>ADIL:</a:t>
            </a:r>
            <a:r>
              <a:rPr lang="fr-FR" sz="1800" b="0" dirty="0">
                <a:effectLst/>
                <a:latin typeface="Calibri" panose="020F0502020204030204" pitchFamily="34" charset="0"/>
                <a:cs typeface="Arial" panose="020B0604020202020204" pitchFamily="34" charset="0"/>
              </a:rPr>
              <a:t> </a:t>
            </a:r>
            <a:r>
              <a:rPr lang="fr-FR" sz="1800" dirty="0">
                <a:effectLst/>
                <a:latin typeface="Calibri" panose="020F0502020204030204" pitchFamily="34" charset="0"/>
                <a:ea typeface="Calibri" panose="020F0502020204030204" pitchFamily="34" charset="0"/>
                <a:cs typeface="Arial" panose="020B0604020202020204" pitchFamily="34" charset="0"/>
              </a:rPr>
              <a:t>agences départementales d’information sur le logement (ADIL) assurent un rôle de prévention en sécurisant le cadre décisionnel des ménages, en particulier sur le plan juridique et financier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b="0" u="sng" dirty="0">
                <a:effectLst/>
                <a:latin typeface="Calibri" panose="020F0502020204030204" pitchFamily="34" charset="0"/>
                <a:cs typeface="Arial" panose="020B0604020202020204" pitchFamily="34" charset="0"/>
              </a:rPr>
              <a:t>Amélioration des conditions d’accessibilité</a:t>
            </a:r>
            <a:r>
              <a:rPr lang="fr-FR" sz="1800" b="0" dirty="0">
                <a:effectLst/>
                <a:latin typeface="Calibri" panose="020F0502020204030204" pitchFamily="34" charset="0"/>
                <a:cs typeface="Arial" panose="020B0604020202020204" pitchFamily="34" charset="0"/>
              </a:rPr>
              <a:t>: élaboration du plan d’accessibilité </a:t>
            </a:r>
            <a:r>
              <a:rPr lang="fr-FR" sz="1800" dirty="0">
                <a:effectLst/>
                <a:latin typeface="Calibri" panose="020F0502020204030204" pitchFamily="34" charset="0"/>
                <a:ea typeface="Calibri" panose="020F0502020204030204" pitchFamily="34" charset="0"/>
                <a:cs typeface="Arial" panose="020B0604020202020204" pitchFamily="34" charset="0"/>
              </a:rPr>
              <a:t>de la voirie et des aménagements publics qui permettra d’identifier et de programmer les travaux nécessaires pour rendre accessible aux personnes handicapées et à mobilité réduite l’ensemble des circulations piétonnes et des aires de stationnement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b="0" u="sng" dirty="0" err="1">
                <a:effectLst/>
                <a:latin typeface="Calibri" panose="020F0502020204030204" pitchFamily="34" charset="0"/>
                <a:cs typeface="Arial" panose="020B0604020202020204" pitchFamily="34" charset="0"/>
              </a:rPr>
              <a:t>Subv</a:t>
            </a:r>
            <a:r>
              <a:rPr lang="fr-FR" sz="1800" b="0" u="sng" dirty="0">
                <a:effectLst/>
                <a:latin typeface="Calibri" panose="020F0502020204030204" pitchFamily="34" charset="0"/>
                <a:cs typeface="Arial" panose="020B0604020202020204" pitchFamily="34" charset="0"/>
              </a:rPr>
              <a:t>. CCAS</a:t>
            </a:r>
            <a:r>
              <a:rPr lang="fr-FR" sz="1800" b="0" dirty="0">
                <a:effectLst/>
                <a:latin typeface="Calibri" panose="020F0502020204030204" pitchFamily="34" charset="0"/>
                <a:cs typeface="Arial" panose="020B0604020202020204" pitchFamily="34" charset="0"/>
              </a:rPr>
              <a:t>: passage de 733 K€ à 945 K€, lié au recrutement de professionnels permettant un meilleur accompagnement des populations ainsi qu’une hausse de l’enveloppe dédié aux aides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800" b="1" dirty="0">
              <a:effectLs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3199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4C032DF3-8C92-5E10-1BA2-11D352C54326}"/>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D85EE3DC-A7C1-DC87-ACBD-89C0B35B43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85A85103-9814-061C-7EEA-4E78D6A4C3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chemeClr val="bg1">
                    <a:lumMod val="25000"/>
                  </a:schemeClr>
                </a:solidFill>
                <a:latin typeface="Montserrat" panose="00000500000000000000" pitchFamily="2" charset="0"/>
              </a:rPr>
              <a:t>+ 0,95 M€, soit +2,1 % </a:t>
            </a:r>
            <a:r>
              <a:rPr lang="fr-FR" b="0" dirty="0">
                <a:solidFill>
                  <a:schemeClr val="bg1">
                    <a:lumMod val="25000"/>
                  </a:schemeClr>
                </a:solidFill>
                <a:latin typeface="Montserrat" panose="00000500000000000000" pitchFamily="2" charset="0"/>
              </a:rPr>
              <a:t>par rapport à 2023</a:t>
            </a:r>
            <a:endParaRPr lang="fr-FR" b="1" dirty="0">
              <a:solidFill>
                <a:schemeClr val="bg1">
                  <a:lumMod val="25000"/>
                </a:schemeClr>
              </a:solidFill>
              <a:latin typeface="Montserrat" panose="00000500000000000000" pitchFamily="2" charset="0"/>
            </a:endParaRPr>
          </a:p>
          <a:p>
            <a:pPr marL="0" lvl="0" indent="0" algn="l" rtl="0">
              <a:spcBef>
                <a:spcPts val="0"/>
              </a:spcBef>
              <a:spcAft>
                <a:spcPts val="0"/>
              </a:spcAft>
              <a:buNone/>
            </a:pPr>
            <a:endParaRPr lang="fr-FR" b="1" dirty="0">
              <a:solidFill>
                <a:schemeClr val="bg1">
                  <a:lumMod val="25000"/>
                </a:schemeClr>
              </a:solidFill>
              <a:latin typeface="Montserrat" panose="00000500000000000000" pitchFamily="2" charset="0"/>
            </a:endParaRPr>
          </a:p>
          <a:p>
            <a:pPr marL="0" lvl="0" indent="0" algn="l" rtl="0">
              <a:spcBef>
                <a:spcPts val="0"/>
              </a:spcBef>
              <a:spcAft>
                <a:spcPts val="0"/>
              </a:spcAft>
              <a:buNone/>
            </a:pPr>
            <a:r>
              <a:rPr lang="fr-FR" b="1" dirty="0">
                <a:solidFill>
                  <a:schemeClr val="bg1">
                    <a:lumMod val="25000"/>
                  </a:schemeClr>
                </a:solidFill>
                <a:latin typeface="Montserrat" panose="00000500000000000000" pitchFamily="2" charset="0"/>
              </a:rPr>
              <a:t>Revalorisation des bases fiscales </a:t>
            </a:r>
            <a:r>
              <a:rPr lang="fr-FR" dirty="0">
                <a:solidFill>
                  <a:schemeClr val="bg1">
                    <a:lumMod val="25000"/>
                  </a:schemeClr>
                </a:solidFill>
                <a:latin typeface="Montserrat" panose="00000500000000000000" pitchFamily="2" charset="0"/>
              </a:rPr>
              <a:t>+3,9% contre +7,1% en 2023</a:t>
            </a:r>
          </a:p>
          <a:p>
            <a:pPr marL="0" lvl="0" indent="0" algn="l" rtl="0">
              <a:spcBef>
                <a:spcPts val="0"/>
              </a:spcBef>
              <a:spcAft>
                <a:spcPts val="0"/>
              </a:spcAft>
              <a:buNone/>
            </a:pPr>
            <a:endParaRPr lang="fr-FR" dirty="0">
              <a:solidFill>
                <a:schemeClr val="bg1">
                  <a:lumMod val="25000"/>
                </a:schemeClr>
              </a:solidFill>
              <a:latin typeface="Montserrat" panose="00000500000000000000" pitchFamily="2" charset="0"/>
            </a:endParaRPr>
          </a:p>
          <a:p>
            <a:pPr marL="0" lvl="0" indent="0" algn="l" rtl="0">
              <a:spcBef>
                <a:spcPts val="0"/>
              </a:spcBef>
              <a:spcAft>
                <a:spcPts val="0"/>
              </a:spcAft>
              <a:buNone/>
            </a:pPr>
            <a:r>
              <a:rPr lang="fr-FR" b="1" dirty="0">
                <a:solidFill>
                  <a:schemeClr val="bg1">
                    <a:lumMod val="25000"/>
                  </a:schemeClr>
                </a:solidFill>
                <a:latin typeface="Montserrat" panose="00000500000000000000" pitchFamily="2" charset="0"/>
              </a:rPr>
              <a:t>Produit des services:</a:t>
            </a:r>
          </a:p>
          <a:p>
            <a:pPr marL="0" lvl="0" indent="0" algn="l" rtl="0">
              <a:spcBef>
                <a:spcPts val="0"/>
              </a:spcBef>
              <a:spcAft>
                <a:spcPts val="0"/>
              </a:spcAft>
              <a:buNone/>
            </a:pPr>
            <a:r>
              <a:rPr lang="fr-FR" b="0" dirty="0">
                <a:solidFill>
                  <a:schemeClr val="bg1">
                    <a:lumMod val="25000"/>
                  </a:schemeClr>
                </a:solidFill>
                <a:latin typeface="Montserrat" panose="00000500000000000000" pitchFamily="2" charset="0"/>
              </a:rPr>
              <a:t>- CMS </a:t>
            </a:r>
            <a:r>
              <a:rPr lang="fr-FR" sz="1800" dirty="0">
                <a:effectLst/>
                <a:latin typeface="Calibri" panose="020F0502020204030204" pitchFamily="34" charset="0"/>
                <a:ea typeface="Calibri" panose="020F0502020204030204" pitchFamily="34" charset="0"/>
                <a:cs typeface="Arial" panose="020B0604020202020204" pitchFamily="34" charset="0"/>
              </a:rPr>
              <a:t>en hausse grâce à l’élargissement de l’offre de soin (téléconsultation dermatologique et de vaccination contre le BCG).</a:t>
            </a:r>
          </a:p>
          <a:p>
            <a:pPr marL="0" lvl="0" indent="0" algn="l" rtl="0">
              <a:spcBef>
                <a:spcPts val="0"/>
              </a:spcBef>
              <a:spcAft>
                <a:spcPts val="0"/>
              </a:spcAft>
              <a:buNone/>
            </a:pPr>
            <a:r>
              <a:rPr lang="fr-FR" sz="1800" b="0" dirty="0">
                <a:solidFill>
                  <a:schemeClr val="bg1">
                    <a:lumMod val="25000"/>
                  </a:schemeClr>
                </a:solidFill>
                <a:effectLst/>
                <a:latin typeface="Calibri" panose="020F0502020204030204" pitchFamily="34" charset="0"/>
                <a:cs typeface="Arial" panose="020B0604020202020204" pitchFamily="34" charset="0"/>
              </a:rPr>
              <a:t>- Crèche avec la réouverture de berceaux (participation des familles)</a:t>
            </a:r>
          </a:p>
          <a:p>
            <a:pPr marL="0" lvl="0" indent="0" algn="l" rtl="0">
              <a:spcBef>
                <a:spcPts val="0"/>
              </a:spcBef>
              <a:spcAft>
                <a:spcPts val="0"/>
              </a:spcAft>
              <a:buNone/>
            </a:pPr>
            <a:r>
              <a:rPr lang="fr-FR" sz="1800" b="0" dirty="0">
                <a:solidFill>
                  <a:schemeClr val="bg1">
                    <a:lumMod val="25000"/>
                  </a:schemeClr>
                </a:solidFill>
                <a:effectLst/>
                <a:latin typeface="Calibri" panose="020F0502020204030204" pitchFamily="34" charset="0"/>
                <a:cs typeface="Arial" panose="020B0604020202020204" pitchFamily="34" charset="0"/>
              </a:rPr>
              <a:t>- révision des tarifs au 1</a:t>
            </a:r>
            <a:r>
              <a:rPr lang="fr-FR" sz="1800" b="0" baseline="30000" dirty="0">
                <a:solidFill>
                  <a:schemeClr val="bg1">
                    <a:lumMod val="25000"/>
                  </a:schemeClr>
                </a:solidFill>
                <a:effectLst/>
                <a:latin typeface="Calibri" panose="020F0502020204030204" pitchFamily="34" charset="0"/>
                <a:cs typeface="Arial" panose="020B0604020202020204" pitchFamily="34" charset="0"/>
              </a:rPr>
              <a:t>er</a:t>
            </a:r>
            <a:r>
              <a:rPr lang="fr-FR" sz="1800" b="0" dirty="0">
                <a:solidFill>
                  <a:schemeClr val="bg1">
                    <a:lumMod val="25000"/>
                  </a:schemeClr>
                </a:solidFill>
                <a:effectLst/>
                <a:latin typeface="Calibri" panose="020F0502020204030204" pitchFamily="34" charset="0"/>
                <a:cs typeface="Arial" panose="020B0604020202020204" pitchFamily="34" charset="0"/>
              </a:rPr>
              <a:t> janvier 2024 (+4,7%; </a:t>
            </a:r>
            <a:r>
              <a:rPr lang="fr-FR" sz="1800" b="0" u="sng" dirty="0">
                <a:solidFill>
                  <a:schemeClr val="bg1">
                    <a:lumMod val="25000"/>
                  </a:schemeClr>
                </a:solidFill>
                <a:effectLst/>
                <a:latin typeface="Calibri" panose="020F0502020204030204" pitchFamily="34" charset="0"/>
                <a:cs typeface="Arial" panose="020B0604020202020204" pitchFamily="34" charset="0"/>
              </a:rPr>
              <a:t>plus faible que l’inflation subie par les communes en 2023 qui s’élevaient à +7,7%)</a:t>
            </a:r>
            <a:endParaRPr lang="fr-FR" b="0" dirty="0">
              <a:solidFill>
                <a:schemeClr val="bg1">
                  <a:lumMod val="25000"/>
                </a:schemeClr>
              </a:solidFill>
              <a:latin typeface="Montserrat" panose="00000500000000000000" pitchFamily="2" charset="0"/>
            </a:endParaRPr>
          </a:p>
          <a:p>
            <a:pPr marL="0" lvl="0" indent="0" algn="l" rtl="0">
              <a:spcBef>
                <a:spcPts val="0"/>
              </a:spcBef>
              <a:spcAft>
                <a:spcPts val="0"/>
              </a:spcAft>
              <a:buNone/>
            </a:pPr>
            <a:endParaRPr lang="fr-FR" dirty="0">
              <a:solidFill>
                <a:schemeClr val="bg1">
                  <a:lumMod val="25000"/>
                </a:schemeClr>
              </a:solidFill>
              <a:latin typeface="Montserrat" panose="00000500000000000000" pitchFamily="2" charset="0"/>
            </a:endParaRPr>
          </a:p>
          <a:p>
            <a:pPr marL="0" lvl="0" indent="0" algn="l" rtl="0">
              <a:spcBef>
                <a:spcPts val="0"/>
              </a:spcBef>
              <a:spcAft>
                <a:spcPts val="0"/>
              </a:spcAft>
              <a:buNone/>
            </a:pPr>
            <a:r>
              <a:rPr lang="fr-FR" b="1" dirty="0">
                <a:solidFill>
                  <a:schemeClr val="bg1">
                    <a:lumMod val="25000"/>
                  </a:schemeClr>
                </a:solidFill>
                <a:latin typeface="Montserrat" panose="00000500000000000000" pitchFamily="2" charset="0"/>
              </a:rPr>
              <a:t>Remboursement d’IJ (indemnité journalières) </a:t>
            </a:r>
            <a:r>
              <a:rPr lang="fr-FR" b="0" dirty="0">
                <a:solidFill>
                  <a:schemeClr val="bg1">
                    <a:lumMod val="25000"/>
                  </a:schemeClr>
                </a:solidFill>
                <a:latin typeface="Montserrat" panose="00000500000000000000" pitchFamily="2" charset="0"/>
              </a:rPr>
              <a:t>correspondent aux remboursements de l’assurance du personnel pour les agents en LM, le coût pour la collectivité auprès de l’assurance était supérieur aux remboursements que nous percevions donc pas avantageux, nous attendons moins de remboursement mais en parallèle l’évolution du coût de l’assurance pour la Ville a été optimisé de plus de 100 K€ en retirant cette option (prise en charge des congés longue maladie). Gain pas autant perceptible du fait de l’augmentation annuelle du contrat</a:t>
            </a:r>
          </a:p>
          <a:p>
            <a:pPr marL="0" lvl="0" indent="0" algn="l" rtl="0">
              <a:spcBef>
                <a:spcPts val="0"/>
              </a:spcBef>
              <a:spcAft>
                <a:spcPts val="0"/>
              </a:spcAft>
              <a:buNone/>
            </a:pPr>
            <a:endParaRPr lang="fr-FR" dirty="0">
              <a:solidFill>
                <a:schemeClr val="bg1">
                  <a:lumMod val="25000"/>
                </a:schemeClr>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1" dirty="0">
                <a:solidFill>
                  <a:schemeClr val="bg1">
                    <a:lumMod val="25000"/>
                  </a:schemeClr>
                </a:solidFill>
                <a:latin typeface="Montserrat" panose="00000500000000000000" pitchFamily="2" charset="0"/>
              </a:rPr>
              <a:t>Participations perçues </a:t>
            </a:r>
            <a:r>
              <a:rPr lang="fr-FR" sz="1800" dirty="0">
                <a:effectLst/>
                <a:latin typeface="Calibri" panose="020F0502020204030204" pitchFamily="34" charset="0"/>
                <a:ea typeface="Calibri" panose="020F0502020204030204" pitchFamily="34" charset="0"/>
                <a:cs typeface="Arial" panose="020B0604020202020204" pitchFamily="34" charset="0"/>
              </a:rPr>
              <a:t>réouverture de berceaux supplémentaires rendu possible par le recrutement récent d’agents des crèches + augmentation significative des barèmes de la CAF appliqués aux prestations de services « Petite enfance » de +6,71%.</a:t>
            </a:r>
          </a:p>
          <a:p>
            <a:pPr marL="0" lvl="0" indent="0" algn="l" rtl="0">
              <a:spcBef>
                <a:spcPts val="0"/>
              </a:spcBef>
              <a:spcAft>
                <a:spcPts val="0"/>
              </a:spcAft>
              <a:buNone/>
            </a:pPr>
            <a:endParaRPr lang="fr-FR" b="1" dirty="0">
              <a:solidFill>
                <a:schemeClr val="bg1">
                  <a:lumMod val="25000"/>
                </a:schemeClr>
              </a:solidFill>
              <a:latin typeface="Montserrat" panose="00000500000000000000" pitchFamily="2" charset="0"/>
            </a:endParaRPr>
          </a:p>
          <a:p>
            <a:pPr marL="0" lvl="0" indent="0" algn="l" rtl="0">
              <a:spcBef>
                <a:spcPts val="0"/>
              </a:spcBef>
              <a:spcAft>
                <a:spcPts val="0"/>
              </a:spcAft>
              <a:buNone/>
            </a:pPr>
            <a:endParaRPr lang="fr-FR" dirty="0">
              <a:solidFill>
                <a:schemeClr val="bg1">
                  <a:lumMod val="25000"/>
                </a:schemeClr>
              </a:solidFill>
              <a:latin typeface="Montserrat" panose="000005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2445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6D16832C-070A-CCF0-F978-4F89B92CB2E5}"/>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D6A76C65-5955-E61E-2234-28CFC55E5F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000BD487-171D-26C4-FE6C-CB7C446985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b="1" dirty="0">
                <a:effectLst/>
                <a:latin typeface="Calibri" panose="020F0502020204030204" pitchFamily="34" charset="0"/>
                <a:ea typeface="Calibri" panose="020F0502020204030204" pitchFamily="34" charset="0"/>
                <a:cs typeface="Arial" panose="020B0604020202020204" pitchFamily="34" charset="0"/>
              </a:rPr>
              <a:t>Une large majorité de ces programmes répond aux enjeux environnementaux</a:t>
            </a:r>
            <a:r>
              <a:rPr lang="fr-FR" sz="1800" dirty="0">
                <a:effectLst/>
                <a:latin typeface="Calibri" panose="020F0502020204030204" pitchFamily="34" charset="0"/>
                <a:ea typeface="Calibri" panose="020F0502020204030204" pitchFamily="34" charset="0"/>
                <a:cs typeface="Arial" panose="020B0604020202020204" pitchFamily="34" charset="0"/>
              </a:rPr>
              <a:t>, qu’il s’agisse de rénovation de bâtiments datant des années 60-70 extrêmement énergivores ou du développement d’une politique de végétalisation ayant pour objectif de créer davantage de zone de fraîcheurs, y compris dans les écoles, et faire ainsi face au dérèglement climatique.</a:t>
            </a:r>
          </a:p>
          <a:p>
            <a:pPr marL="0" lvl="0" indent="0" algn="l" rtl="0">
              <a:spcBef>
                <a:spcPts val="0"/>
              </a:spcBef>
              <a:spcAft>
                <a:spcPts val="0"/>
              </a:spcAft>
              <a:buNone/>
            </a:pPr>
            <a:endParaRPr lang="fr-FR" dirty="0"/>
          </a:p>
          <a:p>
            <a:pPr marL="0" lvl="0" indent="0" algn="l" rtl="0">
              <a:spcBef>
                <a:spcPts val="0"/>
              </a:spcBef>
              <a:spcAft>
                <a:spcPts val="0"/>
              </a:spcAft>
              <a:buNone/>
            </a:pPr>
            <a:r>
              <a:rPr lang="fr-FR" sz="1800" dirty="0">
                <a:effectLst/>
                <a:latin typeface="Calibri" panose="020F0502020204030204" pitchFamily="34" charset="0"/>
                <a:ea typeface="Calibri" panose="020F0502020204030204" pitchFamily="34" charset="0"/>
                <a:cs typeface="Arial" panose="020B0604020202020204" pitchFamily="34" charset="0"/>
              </a:rPr>
              <a:t>A ces projets structurants, s’ajoutent environ 2,6 M€ de dépenses d’investissement courant destinées notamment à l’entretien du patrimoine et de l’espace public, dont 432 K€ de travaux dans les crèches et écoles, 257 K€ d’entretien courant du patrimoine, 170 K€ de travaux dans les bâtiments administratifs, 317 K€ de travaux de voirie mais également 448 K€ d’équipement, électroménager et mobilier, pour les écoles les crèches et les offices avec notamment la mise aux normes de la Loi </a:t>
            </a:r>
            <a:r>
              <a:rPr lang="fr-FR" sz="1800" dirty="0" err="1">
                <a:effectLst/>
                <a:latin typeface="Calibri" panose="020F0502020204030204" pitchFamily="34" charset="0"/>
                <a:ea typeface="Calibri" panose="020F0502020204030204" pitchFamily="34" charset="0"/>
                <a:cs typeface="Arial" panose="020B0604020202020204" pitchFamily="34" charset="0"/>
              </a:rPr>
              <a:t>Egalim</a:t>
            </a:r>
            <a:endParaRPr dirty="0"/>
          </a:p>
        </p:txBody>
      </p:sp>
    </p:spTree>
    <p:extLst>
      <p:ext uri="{BB962C8B-B14F-4D97-AF65-F5344CB8AC3E}">
        <p14:creationId xmlns:p14="http://schemas.microsoft.com/office/powerpoint/2010/main" val="330152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2124DDAF-E5D7-35D6-5282-0D1D78871365}"/>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914E1E9F-F77F-5BC1-3DE5-C64D4C0EC2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5249FD56-49A3-E08C-D19D-563C067EB6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136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49040D27-0793-BD53-B845-AE14E8D1C7F5}"/>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7F927E3B-F8B8-DD63-6243-8A63D70D17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2AF8A454-3D53-169C-0C66-CEBE4E184A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40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DD67EBAA-2C8F-3AD6-4E4D-B335B7498C87}"/>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A0FBFF66-437F-537F-96B6-7CE3AEFD12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6A71F4F5-A1AA-7C68-C5C9-D82A543C54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200" b="1" dirty="0"/>
              <a:t>-0,5 pt/ an</a:t>
            </a:r>
          </a:p>
          <a:p>
            <a:pPr marL="0" lvl="0" indent="0" algn="l" rtl="0">
              <a:spcBef>
                <a:spcPts val="0"/>
              </a:spcBef>
              <a:spcAft>
                <a:spcPts val="0"/>
              </a:spcAft>
              <a:buNone/>
            </a:pPr>
            <a:r>
              <a:rPr lang="fr-FR" dirty="0"/>
              <a:t>LPFP = Loi de Programmation des Finances Publiques.</a:t>
            </a:r>
          </a:p>
          <a:p>
            <a:pPr marL="0" lvl="0" indent="0" algn="l" rtl="0">
              <a:spcBef>
                <a:spcPts val="0"/>
              </a:spcBef>
              <a:spcAft>
                <a:spcPts val="0"/>
              </a:spcAft>
              <a:buNone/>
            </a:pPr>
            <a:r>
              <a:rPr lang="fr-FR" dirty="0"/>
              <a:t>Valeur réelle = en neutralisant l’inflation</a:t>
            </a:r>
          </a:p>
          <a:p>
            <a:pPr marL="0" lvl="0" indent="0" algn="l" rtl="0">
              <a:spcBef>
                <a:spcPts val="0"/>
              </a:spcBef>
              <a:spcAft>
                <a:spcPts val="0"/>
              </a:spcAft>
              <a:buNone/>
            </a:pPr>
            <a:r>
              <a:rPr lang="fr-FR" sz="1800" b="1" i="0" u="none" strike="noStrike" baseline="0" dirty="0">
                <a:solidFill>
                  <a:srgbClr val="000000"/>
                </a:solidFill>
                <a:latin typeface="Roboto" panose="02000000000000000000" pitchFamily="2" charset="0"/>
              </a:rPr>
              <a:t>L’Etat attend donc un effort conséquent des collectivités territoriales, tout en poursuivant la réduction des concours financiers en valeur réelle. </a:t>
            </a:r>
          </a:p>
          <a:p>
            <a:pPr marL="0" lvl="0" indent="0" algn="l" rtl="0">
              <a:spcBef>
                <a:spcPts val="0"/>
              </a:spcBef>
              <a:spcAft>
                <a:spcPts val="0"/>
              </a:spcAft>
              <a:buNone/>
            </a:pPr>
            <a:endParaRPr lang="fr-FR" sz="1800" b="1" i="0" u="none" strike="noStrike" baseline="0" dirty="0">
              <a:solidFill>
                <a:srgbClr val="000000"/>
              </a:solidFill>
              <a:latin typeface="Roboto" panose="02000000000000000000" pitchFamily="2" charset="0"/>
            </a:endParaRPr>
          </a:p>
          <a:p>
            <a:pPr marL="0" lvl="0" indent="0" algn="l" rtl="0">
              <a:spcBef>
                <a:spcPts val="0"/>
              </a:spcBef>
              <a:spcAft>
                <a:spcPts val="0"/>
              </a:spcAft>
              <a:buNone/>
            </a:pPr>
            <a:r>
              <a:rPr lang="fr-FR" sz="1800" b="1" i="0" u="none" strike="noStrike" baseline="0" dirty="0">
                <a:solidFill>
                  <a:srgbClr val="000000"/>
                </a:solidFill>
                <a:latin typeface="Roboto" panose="02000000000000000000" pitchFamily="2" charset="0"/>
              </a:rPr>
              <a:t>3,76 Md €</a:t>
            </a:r>
          </a:p>
          <a:p>
            <a:pPr marL="0" lvl="0" indent="0" algn="l" rtl="0">
              <a:spcBef>
                <a:spcPts val="0"/>
              </a:spcBef>
              <a:spcAft>
                <a:spcPts val="0"/>
              </a:spcAft>
              <a:buNone/>
            </a:pPr>
            <a:r>
              <a:rPr lang="fr-FR" sz="1800" b="0" i="0" u="none" strike="noStrike" baseline="0" dirty="0">
                <a:solidFill>
                  <a:srgbClr val="000000"/>
                </a:solidFill>
                <a:latin typeface="Roboto" panose="02000000000000000000" pitchFamily="2" charset="0"/>
              </a:rPr>
              <a:t>Concerne les 4 principaux fonds de soutien à l’investissement (DETR – Equipement  des territoires ruraux - , DSIL – Soutien à l’</a:t>
            </a:r>
            <a:r>
              <a:rPr lang="fr-FR" sz="1800" b="0" i="0" u="none" strike="noStrike" baseline="0" dirty="0" err="1">
                <a:solidFill>
                  <a:srgbClr val="000000"/>
                </a:solidFill>
                <a:latin typeface="Roboto" panose="02000000000000000000" pitchFamily="2" charset="0"/>
              </a:rPr>
              <a:t>invest</a:t>
            </a:r>
            <a:r>
              <a:rPr lang="fr-FR" sz="1800" b="0" i="0" u="none" strike="noStrike" baseline="0" dirty="0">
                <a:solidFill>
                  <a:srgbClr val="000000"/>
                </a:solidFill>
                <a:latin typeface="Roboto" panose="02000000000000000000" pitchFamily="2" charset="0"/>
              </a:rPr>
              <a:t> Local - , Fonds Vert et DPV – Dotation politique de la Ville ) pour le moment la Ville n’est concerné que par la DSIL . </a:t>
            </a:r>
            <a:r>
              <a:rPr lang="fr-FR" sz="1800" b="0" i="0" u="none" strike="noStrike" baseline="0">
                <a:solidFill>
                  <a:srgbClr val="000000"/>
                </a:solidFill>
                <a:latin typeface="Roboto" panose="02000000000000000000" pitchFamily="2" charset="0"/>
              </a:rPr>
              <a:t>L’AE 2024 prévu initialement pour le Fonds verts lors de l’adoption de la LF était de 2,5 Mds €, finalement ramené à 2 M€ par le décret du 22 février annulant 10 Mds de crédits dans le budget de l’Etat pour 2024</a:t>
            </a:r>
            <a:endParaRPr b="0"/>
          </a:p>
        </p:txBody>
      </p:sp>
    </p:spTree>
    <p:extLst>
      <p:ext uri="{BB962C8B-B14F-4D97-AF65-F5344CB8AC3E}">
        <p14:creationId xmlns:p14="http://schemas.microsoft.com/office/powerpoint/2010/main" val="319027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A7485C11-DBD4-2760-7458-135EDB479230}"/>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853F3EF7-FCBF-C073-E2E5-628ED36660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6DFB66D3-EBA7-4CD8-29D5-3C99964BEB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A évoquer:</a:t>
            </a:r>
          </a:p>
          <a:p>
            <a:pPr marL="342900" lvl="0" indent="-342900" algn="just">
              <a:lnSpc>
                <a:spcPct val="107000"/>
              </a:lnSpc>
              <a:spcAft>
                <a:spcPts val="4200"/>
              </a:spcAft>
              <a:buFont typeface="Calibri" panose="020F0502020204030204" pitchFamily="34" charset="0"/>
              <a:buChar char="-"/>
            </a:pPr>
            <a:r>
              <a:rPr lang="fr-FR" dirty="0"/>
              <a:t>L’inflation a également eu un autre effet sur les autres biens (+145 K€) notamment sur l’alimentation (restauration scolaire)</a:t>
            </a:r>
            <a:r>
              <a:rPr lang="fr-FR" sz="1800" dirty="0">
                <a:effectLst/>
                <a:latin typeface="Calibri" panose="020F0502020204030204" pitchFamily="34" charset="0"/>
                <a:ea typeface="Calibri" panose="020F0502020204030204" pitchFamily="34" charset="0"/>
                <a:cs typeface="Arial" panose="020B0604020202020204" pitchFamily="34" charset="0"/>
              </a:rPr>
              <a:t>, fournitures de couches et d’alimentation dans les crèches, assurances, séjours périscolaires, abonnements Navigo, les charges locatives et de copropriété (effet indirect de l’évolution des prix de l’énergie)</a:t>
            </a:r>
          </a:p>
          <a:p>
            <a:pPr marL="342900" lvl="0" indent="-342900" algn="just">
              <a:lnSpc>
                <a:spcPct val="107000"/>
              </a:lnSpc>
              <a:spcAft>
                <a:spcPts val="4200"/>
              </a:spcAft>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cs typeface="Arial" panose="020B0604020202020204" pitchFamily="34" charset="0"/>
              </a:rPr>
              <a:t>L’absorption de la hausse des prix de l’énergie grâce au déploiement d’un plan de sobriété énergétique communal incluant la mise en place de mesures fortes telles que la réduction des températures de chauffe des bâtiments administratifs </a:t>
            </a:r>
            <a:r>
              <a:rPr lang="fr-FR" sz="1800" b="0" dirty="0">
                <a:effectLst/>
                <a:latin typeface="Calibri" panose="020F0502020204030204" pitchFamily="34" charset="0"/>
                <a:ea typeface="Calibri" panose="020F0502020204030204" pitchFamily="34" charset="0"/>
                <a:cs typeface="Arial" panose="020B0604020202020204" pitchFamily="34" charset="0"/>
              </a:rPr>
              <a:t>(en plus des effets des rénovations énergétiques sur les bâtiments publics – écoles, gymnases – opérés ces dernières années)</a:t>
            </a:r>
          </a:p>
          <a:p>
            <a:pPr marL="342900" lvl="0" indent="-342900" algn="just">
              <a:lnSpc>
                <a:spcPct val="107000"/>
              </a:lnSpc>
              <a:spcAft>
                <a:spcPts val="4200"/>
              </a:spcAft>
              <a:buFont typeface="Calibri" panose="020F0502020204030204" pitchFamily="34" charset="0"/>
              <a:buChar char="-"/>
            </a:pPr>
            <a:r>
              <a:rPr lang="fr-FR" sz="1800" b="0" dirty="0">
                <a:effectLst/>
                <a:latin typeface="Calibri" panose="020F0502020204030204" pitchFamily="34" charset="0"/>
                <a:ea typeface="Calibri" panose="020F0502020204030204" pitchFamily="34" charset="0"/>
                <a:cs typeface="Arial" panose="020B0604020202020204" pitchFamily="34" charset="0"/>
              </a:rPr>
              <a:t>Les économies réalisées grâce à la rationalisation des dépenses (Forum des assos en intérieurs, installation de la fibre sur les frais de télécom, réduction des dépenses de papiers dans les écoles avec les sèches mains, dématérialisation de l’envoi du magazine aux partenaires financiers, etc.)</a:t>
            </a:r>
          </a:p>
          <a:p>
            <a:pPr marL="342900" lvl="0" indent="-342900" algn="just">
              <a:lnSpc>
                <a:spcPct val="107000"/>
              </a:lnSpc>
              <a:spcAft>
                <a:spcPts val="4200"/>
              </a:spcAft>
              <a:buFont typeface="Calibri" panose="020F0502020204030204" pitchFamily="34" charset="0"/>
              <a:buChar char="-"/>
            </a:pPr>
            <a:endParaRPr lang="fr-FR" sz="1800" b="1"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lang="fr-FR" dirty="0"/>
          </a:p>
        </p:txBody>
      </p:sp>
    </p:spTree>
    <p:extLst>
      <p:ext uri="{BB962C8B-B14F-4D97-AF65-F5344CB8AC3E}">
        <p14:creationId xmlns:p14="http://schemas.microsoft.com/office/powerpoint/2010/main" val="392516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71667C75-6D34-BDCE-D1C3-1E4A63A6658C}"/>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97FDA467-87D4-0339-DDCF-24E1ECB8CE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40B0A932-9D2F-DE61-2D37-E03288DDC1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A évoquer:</a:t>
            </a:r>
          </a:p>
          <a:p>
            <a:pPr marL="342900" marR="0" lvl="0" indent="-342900" algn="just" defTabSz="914400" rtl="0" eaLnBrk="1" fontAlgn="auto" latinLnBrk="0" hangingPunct="1">
              <a:lnSpc>
                <a:spcPct val="107000"/>
              </a:lnSpc>
              <a:spcBef>
                <a:spcPts val="0"/>
              </a:spcBef>
              <a:spcAft>
                <a:spcPts val="4200"/>
              </a:spcAft>
              <a:buClr>
                <a:srgbClr val="000000"/>
              </a:buClr>
              <a:buSzPts val="1100"/>
              <a:buFont typeface="Calibri" panose="020F0502020204030204" pitchFamily="34" charset="0"/>
              <a:buChar char="-"/>
              <a:tabLst/>
              <a:defRPr/>
            </a:pPr>
            <a:r>
              <a:rPr lang="fr-FR" sz="1800" dirty="0">
                <a:effectLst/>
                <a:latin typeface="Calibri" panose="020F0502020204030204" pitchFamily="34" charset="0"/>
                <a:ea typeface="Calibri" panose="020F0502020204030204" pitchFamily="34" charset="0"/>
                <a:cs typeface="Arial" panose="020B0604020202020204" pitchFamily="34" charset="0"/>
              </a:rPr>
              <a:t>Certains produits ont, en parallèle largement diminué : DMTO (- 350 K€ du fait de la crise économique et de la dégradation des marchés fin.), attribution au FSRIF (-150 K€)</a:t>
            </a:r>
          </a:p>
          <a:p>
            <a:pPr marL="342900" lvl="0" indent="-342900" algn="just">
              <a:lnSpc>
                <a:spcPct val="107000"/>
              </a:lnSpc>
              <a:spcAft>
                <a:spcPts val="4200"/>
              </a:spcAft>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cs typeface="Arial" panose="020B0604020202020204" pitchFamily="34" charset="0"/>
              </a:rPr>
              <a:t>Hausse des remboursements de frais</a:t>
            </a:r>
            <a:r>
              <a:rPr lang="fr-FR" sz="1800" b="0" dirty="0">
                <a:effectLst/>
                <a:latin typeface="Calibri" panose="020F0502020204030204" pitchFamily="34" charset="0"/>
                <a:ea typeface="Calibri" panose="020F0502020204030204" pitchFamily="34" charset="0"/>
                <a:cs typeface="Arial" panose="020B0604020202020204" pitchFamily="34" charset="0"/>
              </a:rPr>
              <a:t>, il s’agit notamment de récupérer les dépenses opérées par la Ville sur des compétences transférées à VSGP (depuis 2023 100 K€ de refacturé au titre du stade du Panorama pour lequel la Ville continue de porter les dépenses – qui seront progressivement transférées à VSGP)</a:t>
            </a:r>
          </a:p>
          <a:p>
            <a:pPr marL="342900" lvl="0" indent="-342900" algn="just">
              <a:lnSpc>
                <a:spcPct val="107000"/>
              </a:lnSpc>
              <a:spcAft>
                <a:spcPts val="4200"/>
              </a:spcAft>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cs typeface="Arial" panose="020B0604020202020204" pitchFamily="34" charset="0"/>
              </a:rPr>
              <a:t>Filet de sécurité</a:t>
            </a:r>
            <a:r>
              <a:rPr lang="fr-FR" sz="1800" b="0" dirty="0">
                <a:effectLst/>
                <a:latin typeface="Calibri" panose="020F0502020204030204" pitchFamily="34" charset="0"/>
                <a:ea typeface="Calibri" panose="020F0502020204030204" pitchFamily="34" charset="0"/>
                <a:cs typeface="Arial" panose="020B0604020202020204" pitchFamily="34" charset="0"/>
              </a:rPr>
              <a:t> : </a:t>
            </a:r>
            <a:r>
              <a:rPr lang="fr-FR" sz="1800" dirty="0">
                <a:effectLst/>
                <a:latin typeface="Calibri" panose="020F0502020204030204" pitchFamily="34" charset="0"/>
                <a:ea typeface="Calibri" panose="020F0502020204030204" pitchFamily="34" charset="0"/>
                <a:cs typeface="Arial" panose="020B0604020202020204" pitchFamily="34" charset="0"/>
              </a:rPr>
              <a:t>dotation exceptionnelle (pas reconduite) visant à compenser une partie du surcoût induit par la revalorisation du point d’indice appliquée à partir du 1</a:t>
            </a:r>
            <a:r>
              <a:rPr lang="fr-FR" sz="1800" baseline="30000" dirty="0">
                <a:effectLst/>
                <a:latin typeface="Calibri" panose="020F0502020204030204" pitchFamily="34" charset="0"/>
                <a:ea typeface="Calibri" panose="020F0502020204030204" pitchFamily="34" charset="0"/>
                <a:cs typeface="Arial" panose="020B0604020202020204" pitchFamily="34" charset="0"/>
              </a:rPr>
              <a:t>er</a:t>
            </a:r>
            <a:r>
              <a:rPr lang="fr-FR" sz="1800" dirty="0">
                <a:effectLst/>
                <a:latin typeface="Calibri" panose="020F0502020204030204" pitchFamily="34" charset="0"/>
                <a:ea typeface="Calibri" panose="020F0502020204030204" pitchFamily="34" charset="0"/>
                <a:cs typeface="Arial" panose="020B0604020202020204" pitchFamily="34" charset="0"/>
              </a:rPr>
              <a:t> juillet 2022 ainsi que par l’augmentation des prix de l’énergie - </a:t>
            </a:r>
            <a:r>
              <a:rPr lang="fr-FR" sz="1800" b="1" dirty="0">
                <a:effectLst/>
                <a:latin typeface="Calibri" panose="020F0502020204030204" pitchFamily="34" charset="0"/>
                <a:ea typeface="Calibri" panose="020F0502020204030204" pitchFamily="34" charset="0"/>
                <a:cs typeface="Arial" panose="020B0604020202020204" pitchFamily="34" charset="0"/>
              </a:rPr>
              <a:t>Cette aide reste néanmoins très inférieure aux surcoûts subis par la collectivité en 2022 </a:t>
            </a:r>
            <a:r>
              <a:rPr lang="fr-FR" sz="1800" b="0" dirty="0">
                <a:effectLst/>
                <a:latin typeface="Calibri" panose="020F0502020204030204" pitchFamily="34" charset="0"/>
                <a:ea typeface="Calibri" panose="020F0502020204030204" pitchFamily="34" charset="0"/>
                <a:cs typeface="Arial" panose="020B0604020202020204" pitchFamily="34" charset="0"/>
              </a:rPr>
              <a:t>(versée sur la base des augmentations de charges subies par la Ville en 2022)</a:t>
            </a:r>
          </a:p>
          <a:p>
            <a:pPr marL="0" lvl="0" indent="0" algn="l" rtl="0">
              <a:spcBef>
                <a:spcPts val="0"/>
              </a:spcBef>
              <a:spcAft>
                <a:spcPts val="0"/>
              </a:spcAft>
              <a:buNone/>
            </a:pPr>
            <a:endParaRPr lang="fr-FR" dirty="0"/>
          </a:p>
        </p:txBody>
      </p:sp>
    </p:spTree>
    <p:extLst>
      <p:ext uri="{BB962C8B-B14F-4D97-AF65-F5344CB8AC3E}">
        <p14:creationId xmlns:p14="http://schemas.microsoft.com/office/powerpoint/2010/main" val="20088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BA5C6A6A-1149-9BC0-DB99-46BB787032F2}"/>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833FBF60-2FE7-01C6-83A1-687C2D33E2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31D0F40F-ABFD-A4D4-B5CB-1676712538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gn="just">
              <a:lnSpc>
                <a:spcPct val="107000"/>
              </a:lnSpc>
              <a:spcAft>
                <a:spcPts val="4200"/>
              </a:spcAft>
              <a:buFont typeface="Calibri" panose="020F0502020204030204" pitchFamily="34" charset="0"/>
              <a:buChar char="-"/>
            </a:pPr>
            <a:endParaRPr lang="fr-FR" sz="1800" b="1"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fr-FR" b="1" dirty="0"/>
              <a:t>Moyenne de l’échantillon 597 €/hab. contre 552 € pour FAR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Non prise en compte des bases 2023 (ni pour FAR, ni pour les autres communes et de fait la moyenne de l’échantillon</a:t>
            </a:r>
          </a:p>
          <a:p>
            <a:pPr marL="0" lvl="0" indent="0" algn="l" rtl="0">
              <a:spcBef>
                <a:spcPts val="0"/>
              </a:spcBef>
              <a:spcAft>
                <a:spcPts val="0"/>
              </a:spcAft>
              <a:buNone/>
            </a:pPr>
            <a:r>
              <a:rPr lang="fr-FR" i="1" dirty="0"/>
              <a:t>NB: les bases de FAR n’ont évolué qu’à hauteur de la révision des valeurs locatives (+7,1%) pas d’effet dynamisme local </a:t>
            </a:r>
          </a:p>
        </p:txBody>
      </p:sp>
    </p:spTree>
    <p:extLst>
      <p:ext uri="{BB962C8B-B14F-4D97-AF65-F5344CB8AC3E}">
        <p14:creationId xmlns:p14="http://schemas.microsoft.com/office/powerpoint/2010/main" val="58396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35684AF9-029B-F12B-395A-D90C869FDC51}"/>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3AD6B4CC-4DEC-13D8-4C39-8A3759221C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D0530A69-7B4E-B9C6-8DAD-03570BCAF4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a:lnSpc>
                <a:spcPct val="107000"/>
              </a:lnSpc>
              <a:spcAft>
                <a:spcPts val="4200"/>
              </a:spcAft>
              <a:buFont typeface="Calibri" panose="020F0502020204030204" pitchFamily="34" charset="0"/>
              <a:buNone/>
            </a:pPr>
            <a:r>
              <a:rPr lang="fr-FR" sz="1800" b="1" dirty="0">
                <a:effectLst/>
                <a:latin typeface="Calibri" panose="020F0502020204030204" pitchFamily="34" charset="0"/>
                <a:ea typeface="Calibri" panose="020F0502020204030204" pitchFamily="34" charset="0"/>
                <a:cs typeface="Arial" panose="020B0604020202020204" pitchFamily="34" charset="0"/>
              </a:rPr>
              <a:t>8 M€ d’Investissement  largement axés sur la </a:t>
            </a:r>
            <a:r>
              <a:rPr lang="fr-FR" sz="1800" b="1" dirty="0">
                <a:solidFill>
                  <a:schemeClr val="bg2">
                    <a:lumMod val="50000"/>
                    <a:lumOff val="50000"/>
                  </a:schemeClr>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transition énergétique</a:t>
            </a:r>
            <a:r>
              <a:rPr lang="fr-FR" sz="1800" b="1" dirty="0">
                <a:solidFill>
                  <a:schemeClr val="bg2">
                    <a:lumMod val="50000"/>
                    <a:lumOff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fr-FR" sz="1800" b="0" dirty="0">
                <a:effectLst/>
                <a:latin typeface="Calibri" panose="020F0502020204030204" pitchFamily="34" charset="0"/>
                <a:ea typeface="Calibri" panose="020F0502020204030204" pitchFamily="34" charset="0"/>
                <a:cs typeface="Arial" panose="020B0604020202020204" pitchFamily="34" charset="0"/>
              </a:rPr>
              <a:t>(JH: pas sur du termes)</a:t>
            </a:r>
          </a:p>
          <a:p>
            <a:pPr marL="0" lvl="0" indent="0" algn="just">
              <a:lnSpc>
                <a:spcPct val="107000"/>
              </a:lnSpc>
              <a:spcAft>
                <a:spcPts val="4200"/>
              </a:spcAft>
              <a:buFont typeface="Calibri" panose="020F0502020204030204" pitchFamily="34" charset="0"/>
              <a:buNone/>
            </a:pPr>
            <a:r>
              <a:rPr lang="fr-FR" sz="1800" b="0" u="sng" dirty="0">
                <a:effectLst/>
                <a:latin typeface="Calibri" panose="020F0502020204030204" pitchFamily="34" charset="0"/>
                <a:ea typeface="Calibri" panose="020F0502020204030204" pitchFamily="34" charset="0"/>
                <a:cs typeface="Arial" panose="020B0604020202020204" pitchFamily="34" charset="0"/>
              </a:rPr>
              <a:t>Centre de loisirs Pierre Bonnard</a:t>
            </a:r>
            <a:r>
              <a:rPr lang="fr-FR" sz="1800" b="1" dirty="0">
                <a:effectLst/>
                <a:latin typeface="Calibri" panose="020F0502020204030204" pitchFamily="34" charset="0"/>
                <a:ea typeface="Calibri" panose="020F0502020204030204" pitchFamily="34" charset="0"/>
                <a:cs typeface="Arial" panose="020B0604020202020204" pitchFamily="34" charset="0"/>
              </a:rPr>
              <a:t>: </a:t>
            </a:r>
            <a:r>
              <a:rPr lang="fr-FR" sz="1800" dirty="0">
                <a:effectLst/>
                <a:latin typeface="Calibri" panose="020F0502020204030204" pitchFamily="34" charset="0"/>
                <a:ea typeface="Calibri" panose="020F0502020204030204" pitchFamily="34" charset="0"/>
                <a:cs typeface="Arial" panose="020B0604020202020204" pitchFamily="34" charset="0"/>
              </a:rPr>
              <a:t>une baisse des consommations énergétiques estimée à près de 60%</a:t>
            </a:r>
          </a:p>
          <a:p>
            <a:pPr marL="0" lvl="0" indent="0" algn="just">
              <a:lnSpc>
                <a:spcPct val="107000"/>
              </a:lnSpc>
              <a:spcAft>
                <a:spcPts val="4200"/>
              </a:spcAft>
              <a:buFont typeface="Calibri" panose="020F0502020204030204" pitchFamily="34" charset="0"/>
              <a:buNone/>
            </a:pPr>
            <a:endParaRPr lang="fr-FR" sz="1800" b="1"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fr-FR" u="sng" dirty="0"/>
              <a:t>Fin des travaux 2022 pour 800 K€ </a:t>
            </a:r>
            <a:r>
              <a:rPr lang="fr-FR" dirty="0"/>
              <a:t>: </a:t>
            </a:r>
            <a:r>
              <a:rPr lang="fr-FR" sz="1800" dirty="0">
                <a:effectLst/>
                <a:latin typeface="Calibri" panose="020F0502020204030204" pitchFamily="34" charset="0"/>
                <a:ea typeface="Calibri" panose="020F0502020204030204" pitchFamily="34" charset="0"/>
                <a:cs typeface="Arial" panose="020B0604020202020204" pitchFamily="34" charset="0"/>
              </a:rPr>
              <a:t>gymnase du Parc (réduction de 56% des consommations énergétiques alors même que la surface a augmenté), école maternelle Scarron (-60% de consommation énergétique) et vestiaire du rugby</a:t>
            </a:r>
          </a:p>
          <a:p>
            <a:pPr marL="0" lvl="0" indent="0" algn="l" rtl="0">
              <a:spcBef>
                <a:spcPts val="0"/>
              </a:spcBef>
              <a:spcAft>
                <a:spcPts val="0"/>
              </a:spcAft>
              <a:buNone/>
            </a:pPr>
            <a:endParaRPr lang="fr-FR" sz="1800" dirty="0">
              <a:effectLst/>
              <a:latin typeface="Calibri" panose="020F0502020204030204" pitchFamily="34" charset="0"/>
              <a:cs typeface="Arial" panose="020B0604020202020204" pitchFamily="34" charset="0"/>
            </a:endParaRPr>
          </a:p>
          <a:p>
            <a:pPr marL="0" lvl="0" indent="0" algn="l" rtl="0">
              <a:spcBef>
                <a:spcPts val="0"/>
              </a:spcBef>
              <a:spcAft>
                <a:spcPts val="0"/>
              </a:spcAft>
              <a:buNone/>
            </a:pPr>
            <a:r>
              <a:rPr lang="fr-FR" sz="1800" u="sng" dirty="0">
                <a:effectLst/>
                <a:latin typeface="Calibri" panose="020F0502020204030204" pitchFamily="34" charset="0"/>
                <a:cs typeface="Arial" panose="020B0604020202020204" pitchFamily="34" charset="0"/>
              </a:rPr>
              <a:t>Cours d’écoles: </a:t>
            </a:r>
            <a:r>
              <a:rPr lang="fr-FR" sz="1800" dirty="0">
                <a:effectLst/>
                <a:latin typeface="Calibri" panose="020F0502020204030204" pitchFamily="34" charset="0"/>
                <a:ea typeface="Calibri" panose="020F0502020204030204" pitchFamily="34" charset="0"/>
                <a:cs typeface="Arial" panose="020B0604020202020204" pitchFamily="34" charset="0"/>
              </a:rPr>
              <a:t>réaménagement et la végétalisation des cours d’écoles (Scarron, Jean Macé, Bonnard) ainsi que les premiers travaux de création du Parc Scarron </a:t>
            </a:r>
          </a:p>
          <a:p>
            <a:pPr marL="0" lvl="0" indent="0" algn="l" rtl="0">
              <a:spcBef>
                <a:spcPts val="0"/>
              </a:spcBef>
              <a:spcAft>
                <a:spcPts val="0"/>
              </a:spcAft>
              <a:buNone/>
            </a:pPr>
            <a:endParaRPr lang="fr-FR" sz="1800" u="sng" dirty="0">
              <a:effectLst/>
              <a:latin typeface="Calibri" panose="020F0502020204030204" pitchFamily="34" charset="0"/>
              <a:cs typeface="Arial" panose="020B0604020202020204" pitchFamily="34" charset="0"/>
            </a:endParaRPr>
          </a:p>
          <a:p>
            <a:pPr marL="0" lvl="0" indent="0" algn="l" rtl="0">
              <a:spcBef>
                <a:spcPts val="0"/>
              </a:spcBef>
              <a:spcAft>
                <a:spcPts val="0"/>
              </a:spcAft>
              <a:buNone/>
            </a:pPr>
            <a:r>
              <a:rPr lang="fr-FR" sz="1800" b="1" u="none" dirty="0">
                <a:effectLst/>
                <a:latin typeface="Calibri" panose="020F0502020204030204" pitchFamily="34" charset="0"/>
                <a:cs typeface="Arial" panose="020B0604020202020204" pitchFamily="34" charset="0"/>
              </a:rPr>
              <a:t>Financement </a:t>
            </a:r>
          </a:p>
          <a:p>
            <a:pPr marL="0" lvl="0" indent="0" algn="l" rtl="0">
              <a:spcBef>
                <a:spcPts val="0"/>
              </a:spcBef>
              <a:spcAft>
                <a:spcPts val="0"/>
              </a:spcAft>
              <a:buNone/>
            </a:pPr>
            <a:r>
              <a:rPr lang="fr-FR" sz="1800" b="0" u="none" dirty="0">
                <a:effectLst/>
                <a:latin typeface="Calibri" panose="020F0502020204030204" pitchFamily="34" charset="0"/>
                <a:cs typeface="Arial" panose="020B0604020202020204" pitchFamily="34" charset="0"/>
              </a:rPr>
              <a:t>- 2,89 M€ par </a:t>
            </a:r>
            <a:r>
              <a:rPr lang="fr-FR" sz="1800" b="0" u="sng" dirty="0">
                <a:effectLst/>
                <a:latin typeface="Calibri" panose="020F0502020204030204" pitchFamily="34" charset="0"/>
                <a:cs typeface="Arial" panose="020B0604020202020204" pitchFamily="34" charset="0"/>
              </a:rPr>
              <a:t>autofinancement</a:t>
            </a:r>
            <a:r>
              <a:rPr lang="fr-FR" sz="1800" b="0" u="none" dirty="0">
                <a:effectLst/>
                <a:latin typeface="Calibri" panose="020F0502020204030204" pitchFamily="34" charset="0"/>
                <a:cs typeface="Arial" panose="020B0604020202020204" pitchFamily="34" charset="0"/>
              </a:rPr>
              <a:t> (finance 36% des  dép. d’</a:t>
            </a:r>
            <a:r>
              <a:rPr lang="fr-FR" sz="1800" b="0" u="none" dirty="0" err="1">
                <a:effectLst/>
                <a:latin typeface="Calibri" panose="020F0502020204030204" pitchFamily="34" charset="0"/>
                <a:cs typeface="Arial" panose="020B0604020202020204" pitchFamily="34" charset="0"/>
              </a:rPr>
              <a:t>invest</a:t>
            </a:r>
            <a:r>
              <a:rPr lang="fr-FR" sz="1800" b="0" u="none" dirty="0">
                <a:effectLst/>
                <a:latin typeface="Calibri" panose="020F0502020204030204" pitchFamily="34" charset="0"/>
                <a:cs typeface="Arial" panose="020B0604020202020204" pitchFamily="34" charset="0"/>
              </a:rPr>
              <a:t>)</a:t>
            </a:r>
          </a:p>
          <a:p>
            <a:pPr marL="0" lvl="0" indent="0" algn="l" rtl="0">
              <a:spcBef>
                <a:spcPts val="0"/>
              </a:spcBef>
              <a:spcAft>
                <a:spcPts val="0"/>
              </a:spcAft>
              <a:buNone/>
            </a:pPr>
            <a:r>
              <a:rPr lang="fr-FR" sz="1800" b="0" u="none" dirty="0">
                <a:effectLst/>
                <a:latin typeface="Calibri" panose="020F0502020204030204" pitchFamily="34" charset="0"/>
                <a:cs typeface="Arial" panose="020B0604020202020204" pitchFamily="34" charset="0"/>
              </a:rPr>
              <a:t>- 1,36 M€ par </a:t>
            </a:r>
            <a:r>
              <a:rPr lang="fr-FR" sz="1800" b="0" u="sng" dirty="0">
                <a:effectLst/>
                <a:latin typeface="Calibri" panose="020F0502020204030204" pitchFamily="34" charset="0"/>
                <a:cs typeface="Arial" panose="020B0604020202020204" pitchFamily="34" charset="0"/>
              </a:rPr>
              <a:t>ressources propres d’investissement</a:t>
            </a:r>
            <a:r>
              <a:rPr lang="fr-FR" sz="1800" b="0" u="none" dirty="0">
                <a:effectLst/>
                <a:latin typeface="Calibri" panose="020F0502020204030204" pitchFamily="34" charset="0"/>
                <a:cs typeface="Arial" panose="020B0604020202020204" pitchFamily="34" charset="0"/>
              </a:rPr>
              <a:t> (principalement FCTVA)</a:t>
            </a:r>
          </a:p>
          <a:p>
            <a:pPr marL="0" lvl="0" indent="0" algn="l" rtl="0">
              <a:spcBef>
                <a:spcPts val="0"/>
              </a:spcBef>
              <a:spcAft>
                <a:spcPts val="0"/>
              </a:spcAft>
              <a:buNone/>
            </a:pPr>
            <a:r>
              <a:rPr lang="fr-FR" sz="1800" b="0" u="none" dirty="0">
                <a:effectLst/>
                <a:latin typeface="Calibri" panose="020F0502020204030204" pitchFamily="34" charset="0"/>
                <a:cs typeface="Arial" panose="020B0604020202020204" pitchFamily="34" charset="0"/>
              </a:rPr>
              <a:t>- 2,51 M€ de </a:t>
            </a:r>
            <a:r>
              <a:rPr lang="fr-FR" sz="1800" b="0" u="sng" dirty="0">
                <a:effectLst/>
                <a:latin typeface="Calibri" panose="020F0502020204030204" pitchFamily="34" charset="0"/>
                <a:cs typeface="Arial" panose="020B0604020202020204" pitchFamily="34" charset="0"/>
              </a:rPr>
              <a:t>subventions</a:t>
            </a:r>
            <a:r>
              <a:rPr lang="fr-FR" sz="1800" b="0" u="none" dirty="0">
                <a:effectLst/>
                <a:latin typeface="Calibri" panose="020F0502020204030204" pitchFamily="34" charset="0"/>
                <a:cs typeface="Arial" panose="020B0604020202020204" pitchFamily="34" charset="0"/>
              </a:rPr>
              <a:t> (département 1,6 M€, DSIL 510 K€, Fonds métropolitain 304 K€), (31%)</a:t>
            </a:r>
          </a:p>
          <a:p>
            <a:pPr marL="0" lvl="0" indent="0" algn="l" rtl="0">
              <a:spcBef>
                <a:spcPts val="0"/>
              </a:spcBef>
              <a:spcAft>
                <a:spcPts val="0"/>
              </a:spcAft>
              <a:buNone/>
            </a:pPr>
            <a:r>
              <a:rPr lang="fr-FR" sz="1800" b="0" u="none" dirty="0">
                <a:effectLst/>
                <a:latin typeface="Calibri" panose="020F0502020204030204" pitchFamily="34" charset="0"/>
                <a:cs typeface="Arial" panose="020B0604020202020204" pitchFamily="34" charset="0"/>
              </a:rPr>
              <a:t>- Limitation du recours à l’emprunt (seulement 1,45 M€ soit 18% des dépenses d’investissement – contre 40% en moyenne sur les 7 dernières années.</a:t>
            </a:r>
            <a:endParaRPr lang="fr-FR" b="0" u="none" dirty="0"/>
          </a:p>
        </p:txBody>
      </p:sp>
    </p:spTree>
    <p:extLst>
      <p:ext uri="{BB962C8B-B14F-4D97-AF65-F5344CB8AC3E}">
        <p14:creationId xmlns:p14="http://schemas.microsoft.com/office/powerpoint/2010/main" val="115826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64D72B0E-DC63-9605-B5AF-F72C4E18A5FD}"/>
            </a:ext>
          </a:extLst>
        </p:cNvPr>
        <p:cNvGrpSpPr/>
        <p:nvPr/>
      </p:nvGrpSpPr>
      <p:grpSpPr>
        <a:xfrm>
          <a:off x="0" y="0"/>
          <a:ext cx="0" cy="0"/>
          <a:chOff x="0" y="0"/>
          <a:chExt cx="0" cy="0"/>
        </a:xfrm>
      </p:grpSpPr>
      <p:sp>
        <p:nvSpPr>
          <p:cNvPr id="491" name="Google Shape;491;gcf7a3c503a_0_0:notes">
            <a:extLst>
              <a:ext uri="{FF2B5EF4-FFF2-40B4-BE49-F238E27FC236}">
                <a16:creationId xmlns:a16="http://schemas.microsoft.com/office/drawing/2014/main" id="{D9B3371A-590D-D9FF-8EA0-FE545EE344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a:extLst>
              <a:ext uri="{FF2B5EF4-FFF2-40B4-BE49-F238E27FC236}">
                <a16:creationId xmlns:a16="http://schemas.microsoft.com/office/drawing/2014/main" id="{151CFBD3-FA9E-494B-57C4-0A53BA5A18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36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472"/>
        <p:cNvGrpSpPr/>
        <p:nvPr/>
      </p:nvGrpSpPr>
      <p:grpSpPr>
        <a:xfrm>
          <a:off x="0" y="0"/>
          <a:ext cx="0" cy="0"/>
          <a:chOff x="0" y="0"/>
          <a:chExt cx="0" cy="0"/>
        </a:xfrm>
      </p:grpSpPr>
      <p:sp>
        <p:nvSpPr>
          <p:cNvPr id="473" name="Google Shape;473;p56"/>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40" name="Google Shape;40;p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 name="Google Shape;41;p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0010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0010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6552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6552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0010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00100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6552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65525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23786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57244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237870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572445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7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59" r:id="rId4"/>
    <p:sldLayoutId id="2147483696" r:id="rId5"/>
    <p:sldLayoutId id="2147483697" r:id="rId6"/>
    <p:sldLayoutId id="2147483698" r:id="rId7"/>
    <p:sldLayoutId id="214748369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68"/>
        <p:cNvGrpSpPr/>
        <p:nvPr/>
      </p:nvGrpSpPr>
      <p:grpSpPr>
        <a:xfrm>
          <a:off x="0" y="0"/>
          <a:ext cx="0" cy="0"/>
          <a:chOff x="0" y="0"/>
          <a:chExt cx="0" cy="0"/>
        </a:xfrm>
      </p:grpSpPr>
      <p:sp>
        <p:nvSpPr>
          <p:cNvPr id="469" name="Google Shape;469;p54"/>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70" name="Google Shape;470;p54"/>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81"/>
        <p:cNvGrpSpPr/>
        <p:nvPr/>
      </p:nvGrpSpPr>
      <p:grpSpPr>
        <a:xfrm>
          <a:off x="0" y="0"/>
          <a:ext cx="0" cy="0"/>
          <a:chOff x="0" y="0"/>
          <a:chExt cx="0" cy="0"/>
        </a:xfrm>
      </p:grpSpPr>
      <p:sp>
        <p:nvSpPr>
          <p:cNvPr id="483" name="Google Shape;483;p59"/>
          <p:cNvSpPr txBox="1">
            <a:spLocks noGrp="1"/>
          </p:cNvSpPr>
          <p:nvPr>
            <p:ph type="subTitle" idx="4294967295"/>
          </p:nvPr>
        </p:nvSpPr>
        <p:spPr>
          <a:xfrm>
            <a:off x="1185062" y="4313580"/>
            <a:ext cx="7064375" cy="4413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sz="1600" dirty="0">
                <a:solidFill>
                  <a:schemeClr val="bg1">
                    <a:lumMod val="75000"/>
                  </a:schemeClr>
                </a:solidFill>
                <a:latin typeface="Montserrat" panose="00000500000000000000" pitchFamily="2" charset="0"/>
              </a:rPr>
              <a:t>Conseil Municipal du 29 février 2024</a:t>
            </a:r>
          </a:p>
        </p:txBody>
      </p:sp>
      <p:sp>
        <p:nvSpPr>
          <p:cNvPr id="17" name="Google Shape;482;p59"/>
          <p:cNvSpPr txBox="1">
            <a:spLocks/>
          </p:cNvSpPr>
          <p:nvPr/>
        </p:nvSpPr>
        <p:spPr>
          <a:xfrm>
            <a:off x="63157" y="2148124"/>
            <a:ext cx="8304991"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9pPr>
          </a:lstStyle>
          <a:p>
            <a:pPr indent="1614488" algn="l">
              <a:tabLst>
                <a:tab pos="987425" algn="l"/>
                <a:tab pos="1614488" algn="l"/>
              </a:tabLst>
            </a:pPr>
            <a:r>
              <a:rPr lang="fr-FR" sz="5500" b="1" cap="small" dirty="0">
                <a:solidFill>
                  <a:schemeClr val="bg1"/>
                </a:solidFill>
                <a:latin typeface="Montserrat" panose="00000500000000000000" pitchFamily="2" charset="0"/>
                <a:cs typeface="Calibri" panose="020F0502020204030204" pitchFamily="34" charset="0"/>
              </a:rPr>
              <a:t>D</a:t>
            </a:r>
            <a:r>
              <a:rPr lang="fr-FR" sz="5500" cap="small" dirty="0">
                <a:solidFill>
                  <a:schemeClr val="bg1">
                    <a:lumMod val="75000"/>
                  </a:schemeClr>
                </a:solidFill>
                <a:latin typeface="Montserrat" panose="00000500000000000000" pitchFamily="2" charset="0"/>
                <a:cs typeface="Calibri" panose="020F0502020204030204" pitchFamily="34" charset="0"/>
              </a:rPr>
              <a:t>ébat</a:t>
            </a:r>
            <a:r>
              <a:rPr lang="fr-FR" sz="5500" dirty="0">
                <a:latin typeface="Montserrat" panose="00000500000000000000" pitchFamily="2" charset="0"/>
                <a:cs typeface="Calibri" panose="020F0502020204030204" pitchFamily="34" charset="0"/>
              </a:rPr>
              <a:t> </a:t>
            </a:r>
            <a:br>
              <a:rPr lang="fr-FR" sz="5500" dirty="0">
                <a:latin typeface="Vidaloka" panose="020B0604020202020204" charset="0"/>
                <a:cs typeface="Calibri" panose="020F0502020204030204" pitchFamily="34" charset="0"/>
              </a:rPr>
            </a:br>
            <a:r>
              <a:rPr lang="fr-FR" sz="5500" dirty="0">
                <a:latin typeface="Vidaloka" panose="020B0604020202020204" charset="0"/>
                <a:cs typeface="Calibri" panose="020F0502020204030204" pitchFamily="34" charset="0"/>
              </a:rPr>
              <a:t>	</a:t>
            </a:r>
            <a:r>
              <a:rPr lang="fr-FR" sz="5500" cap="small" dirty="0">
                <a:solidFill>
                  <a:schemeClr val="bg1">
                    <a:lumMod val="75000"/>
                  </a:schemeClr>
                </a:solidFill>
                <a:latin typeface="Montserrat" panose="00000500000000000000" pitchFamily="2" charset="0"/>
                <a:cs typeface="Calibri" panose="020F0502020204030204" pitchFamily="34" charset="0"/>
              </a:rPr>
              <a:t>d</a:t>
            </a:r>
            <a:r>
              <a:rPr lang="fr-FR" sz="5500" dirty="0">
                <a:solidFill>
                  <a:schemeClr val="bg1">
                    <a:lumMod val="75000"/>
                  </a:schemeClr>
                </a:solidFill>
                <a:latin typeface="Montserrat" panose="00000500000000000000" pitchFamily="2" charset="0"/>
                <a:cs typeface="Calibri" panose="020F0502020204030204" pitchFamily="34" charset="0"/>
              </a:rPr>
              <a:t>’</a:t>
            </a:r>
            <a:r>
              <a:rPr lang="fr-FR" sz="5500" b="1" cap="small" dirty="0">
                <a:solidFill>
                  <a:schemeClr val="bg1"/>
                </a:solidFill>
                <a:latin typeface="Montserrat" panose="00000500000000000000" pitchFamily="2" charset="0"/>
                <a:cs typeface="Calibri" panose="020F0502020204030204" pitchFamily="34" charset="0"/>
              </a:rPr>
              <a:t>O</a:t>
            </a:r>
            <a:r>
              <a:rPr lang="fr-FR" sz="5500" cap="small" dirty="0">
                <a:solidFill>
                  <a:schemeClr val="bg1">
                    <a:lumMod val="75000"/>
                  </a:schemeClr>
                </a:solidFill>
                <a:latin typeface="Montserrat" panose="00000500000000000000" pitchFamily="2" charset="0"/>
                <a:cs typeface="Calibri" panose="020F0502020204030204" pitchFamily="34" charset="0"/>
              </a:rPr>
              <a:t>rientations </a:t>
            </a:r>
            <a:br>
              <a:rPr lang="fr-FR" sz="5500" cap="small" dirty="0">
                <a:solidFill>
                  <a:schemeClr val="bg1">
                    <a:lumMod val="75000"/>
                  </a:schemeClr>
                </a:solidFill>
                <a:latin typeface="Montserrat" panose="00000500000000000000" pitchFamily="2" charset="0"/>
                <a:cs typeface="Calibri" panose="020F0502020204030204" pitchFamily="34" charset="0"/>
              </a:rPr>
            </a:br>
            <a:r>
              <a:rPr lang="fr-FR" sz="5500" cap="small" dirty="0">
                <a:solidFill>
                  <a:schemeClr val="bg1">
                    <a:lumMod val="75000"/>
                  </a:schemeClr>
                </a:solidFill>
                <a:latin typeface="Montserrat" panose="00000500000000000000" pitchFamily="2" charset="0"/>
                <a:cs typeface="Calibri" panose="020F0502020204030204" pitchFamily="34" charset="0"/>
              </a:rPr>
              <a:t>		</a:t>
            </a:r>
            <a:r>
              <a:rPr lang="fr-FR" sz="5500" b="1" cap="small" dirty="0">
                <a:solidFill>
                  <a:schemeClr val="bg1"/>
                </a:solidFill>
                <a:latin typeface="Montserrat" panose="00000500000000000000" pitchFamily="2" charset="0"/>
                <a:cs typeface="Calibri" panose="020F0502020204030204" pitchFamily="34" charset="0"/>
              </a:rPr>
              <a:t>B</a:t>
            </a:r>
            <a:r>
              <a:rPr lang="fr-FR" sz="5500" cap="small" dirty="0">
                <a:solidFill>
                  <a:schemeClr val="bg1">
                    <a:lumMod val="75000"/>
                  </a:schemeClr>
                </a:solidFill>
                <a:latin typeface="Montserrat" panose="00000500000000000000" pitchFamily="2" charset="0"/>
                <a:cs typeface="Calibri" panose="020F0502020204030204" pitchFamily="34" charset="0"/>
              </a:rPr>
              <a:t>udgétaires </a:t>
            </a:r>
            <a:br>
              <a:rPr lang="fr-FR" sz="5500" cap="small" dirty="0">
                <a:solidFill>
                  <a:schemeClr val="bg1">
                    <a:lumMod val="75000"/>
                  </a:schemeClr>
                </a:solidFill>
                <a:latin typeface="Montserrat" panose="00000500000000000000" pitchFamily="2" charset="0"/>
                <a:cs typeface="Calibri" panose="020F0502020204030204" pitchFamily="34" charset="0"/>
              </a:rPr>
            </a:br>
            <a:r>
              <a:rPr lang="fr-FR" sz="5500" cap="small" dirty="0">
                <a:solidFill>
                  <a:schemeClr val="bg1">
                    <a:lumMod val="75000"/>
                  </a:schemeClr>
                </a:solidFill>
                <a:latin typeface="Montserrat" panose="00000500000000000000" pitchFamily="2" charset="0"/>
                <a:cs typeface="Calibri" panose="020F0502020204030204" pitchFamily="34" charset="0"/>
              </a:rPr>
              <a:t>		</a:t>
            </a:r>
            <a:r>
              <a:rPr lang="fr-FR" sz="4500" b="1" dirty="0">
                <a:solidFill>
                  <a:schemeClr val="bg1"/>
                </a:solidFill>
                <a:latin typeface="Montserrat" panose="00000500000000000000" pitchFamily="2" charset="0"/>
                <a:cs typeface="Calibri" panose="020F0502020204030204" pitchFamily="34" charset="0"/>
              </a:rPr>
              <a:t>2024</a:t>
            </a:r>
          </a:p>
        </p:txBody>
      </p:sp>
      <p:sp>
        <p:nvSpPr>
          <p:cNvPr id="18" name="Rectangle 17">
            <a:extLst>
              <a:ext uri="{FF2B5EF4-FFF2-40B4-BE49-F238E27FC236}">
                <a16:creationId xmlns:a16="http://schemas.microsoft.com/office/drawing/2014/main" id="{DC9A39A6-33F1-C68F-5B14-F512EE34392A}"/>
              </a:ext>
            </a:extLst>
          </p:cNvPr>
          <p:cNvSpPr/>
          <p:nvPr/>
        </p:nvSpPr>
        <p:spPr>
          <a:xfrm>
            <a:off x="438615" y="388596"/>
            <a:ext cx="8266770" cy="4366310"/>
          </a:xfrm>
          <a:prstGeom prst="rect">
            <a:avLst/>
          </a:prstGeom>
          <a:noFill/>
          <a:ln w="38100">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A4D4EBCC-6D1D-9B69-8A98-AA0E529CDA36}"/>
              </a:ext>
            </a:extLst>
          </p:cNvPr>
          <p:cNvSpPr/>
          <p:nvPr/>
        </p:nvSpPr>
        <p:spPr>
          <a:xfrm>
            <a:off x="6854980" y="3708330"/>
            <a:ext cx="2656177" cy="186343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46D8124-A4E7-85A2-8C7A-2C334E09B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317" y="4307488"/>
            <a:ext cx="1809042" cy="6651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714E6B62-2AD7-FBBC-AF0F-D645031AD66E}"/>
            </a:ext>
          </a:extLst>
        </p:cNvPr>
        <p:cNvGrpSpPr/>
        <p:nvPr/>
      </p:nvGrpSpPr>
      <p:grpSpPr>
        <a:xfrm>
          <a:off x="0" y="0"/>
          <a:ext cx="0" cy="0"/>
          <a:chOff x="0" y="0"/>
          <a:chExt cx="0" cy="0"/>
        </a:xfrm>
      </p:grpSpPr>
      <p:sp>
        <p:nvSpPr>
          <p:cNvPr id="494" name="Google Shape;494;p61">
            <a:extLst>
              <a:ext uri="{FF2B5EF4-FFF2-40B4-BE49-F238E27FC236}">
                <a16:creationId xmlns:a16="http://schemas.microsoft.com/office/drawing/2014/main" id="{C01D7F7D-E23D-E87A-6D62-4207C95F9FAD}"/>
              </a:ext>
            </a:extLst>
          </p:cNvPr>
          <p:cNvSpPr txBox="1">
            <a:spLocks noGrp="1"/>
          </p:cNvSpPr>
          <p:nvPr>
            <p:ph type="title"/>
          </p:nvPr>
        </p:nvSpPr>
        <p:spPr>
          <a:xfrm>
            <a:off x="0" y="-1"/>
            <a:ext cx="9144000" cy="730251"/>
          </a:xfrm>
          <a:prstGeom prst="rect">
            <a:avLst/>
          </a:prstGeom>
          <a:solidFill>
            <a:srgbClr val="395067"/>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Orientations et perspectives financières 2024</a:t>
            </a:r>
            <a:br>
              <a:rPr lang="fr-FR" sz="2600" cap="small" dirty="0">
                <a:solidFill>
                  <a:schemeClr val="bg1">
                    <a:lumMod val="90000"/>
                  </a:schemeClr>
                </a:solidFill>
                <a:latin typeface="Montserrat" panose="00000500000000000000" pitchFamily="2" charset="0"/>
              </a:rPr>
            </a:br>
            <a:r>
              <a:rPr lang="fr-FR" sz="2200" dirty="0">
                <a:solidFill>
                  <a:schemeClr val="bg1">
                    <a:lumMod val="90000"/>
                  </a:schemeClr>
                </a:solidFill>
                <a:latin typeface="Montserrat" panose="00000500000000000000" pitchFamily="2" charset="0"/>
              </a:rPr>
              <a:t>Continuité des priorités</a:t>
            </a:r>
            <a:endParaRPr sz="2200" dirty="0">
              <a:solidFill>
                <a:schemeClr val="bg1">
                  <a:lumMod val="90000"/>
                </a:schemeClr>
              </a:solidFill>
              <a:latin typeface="Montserrat" panose="00000500000000000000" pitchFamily="2" charset="0"/>
            </a:endParaRPr>
          </a:p>
        </p:txBody>
      </p:sp>
      <p:grpSp>
        <p:nvGrpSpPr>
          <p:cNvPr id="11" name="Google Shape;6647;p142">
            <a:extLst>
              <a:ext uri="{FF2B5EF4-FFF2-40B4-BE49-F238E27FC236}">
                <a16:creationId xmlns:a16="http://schemas.microsoft.com/office/drawing/2014/main" id="{34018128-3B27-9428-E41E-8B695ADAECC0}"/>
              </a:ext>
            </a:extLst>
          </p:cNvPr>
          <p:cNvGrpSpPr>
            <a:grpSpLocks noChangeAspect="1"/>
          </p:cNvGrpSpPr>
          <p:nvPr/>
        </p:nvGrpSpPr>
        <p:grpSpPr>
          <a:xfrm>
            <a:off x="354005" y="1422993"/>
            <a:ext cx="359581" cy="404129"/>
            <a:chOff x="1492675" y="2620775"/>
            <a:chExt cx="481825" cy="481825"/>
          </a:xfrm>
          <a:solidFill>
            <a:schemeClr val="bg1"/>
          </a:solidFill>
        </p:grpSpPr>
        <p:sp>
          <p:nvSpPr>
            <p:cNvPr id="13" name="Google Shape;6648;p142">
              <a:extLst>
                <a:ext uri="{FF2B5EF4-FFF2-40B4-BE49-F238E27FC236}">
                  <a16:creationId xmlns:a16="http://schemas.microsoft.com/office/drawing/2014/main" id="{1A77DD72-728C-ACC0-A74A-85C726CC7219}"/>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6649;p142">
              <a:extLst>
                <a:ext uri="{FF2B5EF4-FFF2-40B4-BE49-F238E27FC236}">
                  <a16:creationId xmlns:a16="http://schemas.microsoft.com/office/drawing/2014/main" id="{B9BA4A9A-454B-D19A-EFA4-BF42730F7030}"/>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02" name="Google Shape;502;p61">
            <a:extLst>
              <a:ext uri="{FF2B5EF4-FFF2-40B4-BE49-F238E27FC236}">
                <a16:creationId xmlns:a16="http://schemas.microsoft.com/office/drawing/2014/main" id="{05A546B5-831F-44A8-7247-5EE51B4573B6}"/>
              </a:ext>
            </a:extLst>
          </p:cNvPr>
          <p:cNvSpPr txBox="1">
            <a:spLocks noGrp="1"/>
          </p:cNvSpPr>
          <p:nvPr>
            <p:ph type="subTitle" idx="4294967295"/>
          </p:nvPr>
        </p:nvSpPr>
        <p:spPr>
          <a:xfrm>
            <a:off x="876610" y="1295970"/>
            <a:ext cx="1795652" cy="6683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b="1" dirty="0">
                <a:solidFill>
                  <a:schemeClr val="bg1"/>
                </a:solidFill>
              </a:rPr>
              <a:t>Capacité d’épargne</a:t>
            </a:r>
          </a:p>
        </p:txBody>
      </p:sp>
      <p:pic>
        <p:nvPicPr>
          <p:cNvPr id="3" name="Image 2">
            <a:extLst>
              <a:ext uri="{FF2B5EF4-FFF2-40B4-BE49-F238E27FC236}">
                <a16:creationId xmlns:a16="http://schemas.microsoft.com/office/drawing/2014/main" id="{5A4800ED-1B9D-5FD1-7659-A4C52CFA7B4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
        <p:nvSpPr>
          <p:cNvPr id="4" name="Ellipse 3">
            <a:extLst>
              <a:ext uri="{FF2B5EF4-FFF2-40B4-BE49-F238E27FC236}">
                <a16:creationId xmlns:a16="http://schemas.microsoft.com/office/drawing/2014/main" id="{CD04DFB3-DA3E-FF55-604E-537B8C7F8A26}"/>
              </a:ext>
            </a:extLst>
          </p:cNvPr>
          <p:cNvSpPr>
            <a:spLocks noChangeAspect="1"/>
          </p:cNvSpPr>
          <p:nvPr/>
        </p:nvSpPr>
        <p:spPr>
          <a:xfrm>
            <a:off x="339016" y="884306"/>
            <a:ext cx="1800000" cy="1800000"/>
          </a:xfrm>
          <a:prstGeom prst="ellipse">
            <a:avLst/>
          </a:prstGeom>
          <a:solidFill>
            <a:srgbClr val="ED6B69"/>
          </a:solidFill>
          <a:ln>
            <a:solidFill>
              <a:srgbClr val="F2949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fr-FR" dirty="0">
                <a:latin typeface="Congenial" panose="020F0502020204030204" pitchFamily="2" charset="0"/>
                <a:ea typeface="Cambria" panose="02040503050406030204" pitchFamily="18" charset="0"/>
                <a:cs typeface="Calibri Light" panose="020F0302020204030204" pitchFamily="34" charset="0"/>
              </a:rPr>
              <a:t>Poursuivre l’amélioration de la qualité des services offerts aux Fontenaisiens</a:t>
            </a:r>
          </a:p>
        </p:txBody>
      </p:sp>
      <p:sp>
        <p:nvSpPr>
          <p:cNvPr id="10" name="Ellipse 9">
            <a:extLst>
              <a:ext uri="{FF2B5EF4-FFF2-40B4-BE49-F238E27FC236}">
                <a16:creationId xmlns:a16="http://schemas.microsoft.com/office/drawing/2014/main" id="{9056F476-B3F3-21CB-ACA4-B48B4E97C958}"/>
              </a:ext>
            </a:extLst>
          </p:cNvPr>
          <p:cNvSpPr>
            <a:spLocks noChangeAspect="1"/>
          </p:cNvSpPr>
          <p:nvPr/>
        </p:nvSpPr>
        <p:spPr>
          <a:xfrm>
            <a:off x="6437265" y="2635905"/>
            <a:ext cx="1800000" cy="1800000"/>
          </a:xfrm>
          <a:prstGeom prst="ellipse">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rgbClr val="6C5940"/>
                </a:solidFill>
                <a:latin typeface="Congenial" panose="020F0502020204030204" pitchFamily="2" charset="0"/>
                <a:ea typeface="Cambria" panose="02040503050406030204" pitchFamily="18" charset="0"/>
                <a:cs typeface="Calibri Light" panose="020F0302020204030204" pitchFamily="34" charset="0"/>
              </a:rPr>
              <a:t>Assurer l’amélioration continue du cadre de vie</a:t>
            </a:r>
          </a:p>
        </p:txBody>
      </p:sp>
      <p:sp>
        <p:nvSpPr>
          <p:cNvPr id="12" name="Ellipse 11">
            <a:extLst>
              <a:ext uri="{FF2B5EF4-FFF2-40B4-BE49-F238E27FC236}">
                <a16:creationId xmlns:a16="http://schemas.microsoft.com/office/drawing/2014/main" id="{75B27FE2-DEC6-62DA-ADA3-1F983CDEE6F0}"/>
              </a:ext>
            </a:extLst>
          </p:cNvPr>
          <p:cNvSpPr>
            <a:spLocks noChangeAspect="1"/>
          </p:cNvSpPr>
          <p:nvPr/>
        </p:nvSpPr>
        <p:spPr>
          <a:xfrm>
            <a:off x="4857956" y="968527"/>
            <a:ext cx="1800000" cy="1800000"/>
          </a:xfrm>
          <a:prstGeom prst="ellipse">
            <a:avLst/>
          </a:prstGeom>
          <a:solidFill>
            <a:srgbClr val="9AAF8B"/>
          </a:solidFill>
          <a:ln>
            <a:solidFill>
              <a:srgbClr val="D0D9C9"/>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fr-FR" dirty="0">
                <a:latin typeface="Congenial" panose="020F0502020204030204" pitchFamily="2" charset="0"/>
                <a:ea typeface="Cambria" panose="02040503050406030204" pitchFamily="18" charset="0"/>
                <a:cs typeface="Calibri Light" panose="020F0302020204030204" pitchFamily="34" charset="0"/>
              </a:rPr>
              <a:t>Lutter contre les effets du dérèglement climatique</a:t>
            </a:r>
          </a:p>
        </p:txBody>
      </p:sp>
      <p:sp>
        <p:nvSpPr>
          <p:cNvPr id="32" name="Ellipse 31">
            <a:extLst>
              <a:ext uri="{FF2B5EF4-FFF2-40B4-BE49-F238E27FC236}">
                <a16:creationId xmlns:a16="http://schemas.microsoft.com/office/drawing/2014/main" id="{3AEC72F9-4674-6AD6-66AB-DE095A80B250}"/>
              </a:ext>
            </a:extLst>
          </p:cNvPr>
          <p:cNvSpPr>
            <a:spLocks noChangeAspect="1"/>
          </p:cNvSpPr>
          <p:nvPr/>
        </p:nvSpPr>
        <p:spPr>
          <a:xfrm>
            <a:off x="2649402" y="2892411"/>
            <a:ext cx="1800000" cy="1800000"/>
          </a:xfrm>
          <a:prstGeom prst="ellipse">
            <a:avLst/>
          </a:prstGeom>
          <a:solidFill>
            <a:srgbClr val="395067"/>
          </a:solidFill>
          <a:ln>
            <a:solidFill>
              <a:srgbClr val="0E2A47"/>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fr-FR" dirty="0">
                <a:latin typeface="Congenial" panose="020F0502020204030204" pitchFamily="2" charset="0"/>
                <a:ea typeface="Cambria" panose="02040503050406030204" pitchFamily="18" charset="0"/>
                <a:cs typeface="Calibri Light" panose="020F0302020204030204" pitchFamily="34" charset="0"/>
              </a:rPr>
              <a:t>Renforcer nos actions en faveur des plus fragiles et de la réussite éducative</a:t>
            </a:r>
          </a:p>
        </p:txBody>
      </p:sp>
      <p:grpSp>
        <p:nvGrpSpPr>
          <p:cNvPr id="34" name="Google Shape;7842;p145">
            <a:extLst>
              <a:ext uri="{FF2B5EF4-FFF2-40B4-BE49-F238E27FC236}">
                <a16:creationId xmlns:a16="http://schemas.microsoft.com/office/drawing/2014/main" id="{3E723F2F-2058-D92E-F3AA-2EE64B618114}"/>
              </a:ext>
            </a:extLst>
          </p:cNvPr>
          <p:cNvGrpSpPr/>
          <p:nvPr/>
        </p:nvGrpSpPr>
        <p:grpSpPr>
          <a:xfrm>
            <a:off x="1353316" y="3414299"/>
            <a:ext cx="1031373" cy="1036800"/>
            <a:chOff x="-30354000" y="3569100"/>
            <a:chExt cx="292250" cy="292225"/>
          </a:xfrm>
        </p:grpSpPr>
        <p:sp>
          <p:nvSpPr>
            <p:cNvPr id="35" name="Google Shape;7843;p145">
              <a:extLst>
                <a:ext uri="{FF2B5EF4-FFF2-40B4-BE49-F238E27FC236}">
                  <a16:creationId xmlns:a16="http://schemas.microsoft.com/office/drawing/2014/main" id="{9B2CFC51-02DC-55E0-8807-5C0FF023A159}"/>
                </a:ext>
              </a:extLst>
            </p:cNvPr>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44;p145">
              <a:extLst>
                <a:ext uri="{FF2B5EF4-FFF2-40B4-BE49-F238E27FC236}">
                  <a16:creationId xmlns:a16="http://schemas.microsoft.com/office/drawing/2014/main" id="{BF0B26D2-B7D9-6C6D-2631-F890B751FC7D}"/>
                </a:ext>
              </a:extLst>
            </p:cNvPr>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45;p145">
              <a:extLst>
                <a:ext uri="{FF2B5EF4-FFF2-40B4-BE49-F238E27FC236}">
                  <a16:creationId xmlns:a16="http://schemas.microsoft.com/office/drawing/2014/main" id="{63C6D157-F427-1A11-B8A8-10729A454030}"/>
                </a:ext>
              </a:extLst>
            </p:cNvPr>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46;p145">
              <a:extLst>
                <a:ext uri="{FF2B5EF4-FFF2-40B4-BE49-F238E27FC236}">
                  <a16:creationId xmlns:a16="http://schemas.microsoft.com/office/drawing/2014/main" id="{EC92C6FE-44FB-CE28-0AF4-BCF31F68421B}"/>
                </a:ext>
              </a:extLst>
            </p:cNvPr>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47;p145">
              <a:extLst>
                <a:ext uri="{FF2B5EF4-FFF2-40B4-BE49-F238E27FC236}">
                  <a16:creationId xmlns:a16="http://schemas.microsoft.com/office/drawing/2014/main" id="{DB6C1E0B-9F09-EBE2-769A-2FEEE054C762}"/>
                </a:ext>
              </a:extLst>
            </p:cNvPr>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48;p145">
              <a:extLst>
                <a:ext uri="{FF2B5EF4-FFF2-40B4-BE49-F238E27FC236}">
                  <a16:creationId xmlns:a16="http://schemas.microsoft.com/office/drawing/2014/main" id="{35B3AF44-35A1-9A83-C63E-BAC8C11EC831}"/>
                </a:ext>
              </a:extLst>
            </p:cNvPr>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6467;p142">
            <a:extLst>
              <a:ext uri="{FF2B5EF4-FFF2-40B4-BE49-F238E27FC236}">
                <a16:creationId xmlns:a16="http://schemas.microsoft.com/office/drawing/2014/main" id="{8A094A18-F37F-0F89-717F-CD23944CD817}"/>
              </a:ext>
            </a:extLst>
          </p:cNvPr>
          <p:cNvGrpSpPr>
            <a:grpSpLocks noChangeAspect="1"/>
          </p:cNvGrpSpPr>
          <p:nvPr/>
        </p:nvGrpSpPr>
        <p:grpSpPr>
          <a:xfrm>
            <a:off x="2537118" y="1295969"/>
            <a:ext cx="876652" cy="972000"/>
            <a:chOff x="3300325" y="249875"/>
            <a:chExt cx="433725" cy="480900"/>
          </a:xfrm>
        </p:grpSpPr>
        <p:sp>
          <p:nvSpPr>
            <p:cNvPr id="42" name="Google Shape;6468;p142">
              <a:extLst>
                <a:ext uri="{FF2B5EF4-FFF2-40B4-BE49-F238E27FC236}">
                  <a16:creationId xmlns:a16="http://schemas.microsoft.com/office/drawing/2014/main" id="{3F5B8A85-B1B0-4777-AFE8-85CDC893A846}"/>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 name="Google Shape;6469;p142">
              <a:extLst>
                <a:ext uri="{FF2B5EF4-FFF2-40B4-BE49-F238E27FC236}">
                  <a16:creationId xmlns:a16="http://schemas.microsoft.com/office/drawing/2014/main" id="{D14EE868-1927-FC15-CD95-E597B06F1567}"/>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 name="Google Shape;6470;p142">
              <a:extLst>
                <a:ext uri="{FF2B5EF4-FFF2-40B4-BE49-F238E27FC236}">
                  <a16:creationId xmlns:a16="http://schemas.microsoft.com/office/drawing/2014/main" id="{23EBDB2D-4073-191B-B2FF-24E13015D335}"/>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 name="Google Shape;6471;p142">
              <a:extLst>
                <a:ext uri="{FF2B5EF4-FFF2-40B4-BE49-F238E27FC236}">
                  <a16:creationId xmlns:a16="http://schemas.microsoft.com/office/drawing/2014/main" id="{A4F62D63-4A78-4A9D-1C4E-F40583D63EF8}"/>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 name="Google Shape;6472;p142">
              <a:extLst>
                <a:ext uri="{FF2B5EF4-FFF2-40B4-BE49-F238E27FC236}">
                  <a16:creationId xmlns:a16="http://schemas.microsoft.com/office/drawing/2014/main" id="{42DE8BAA-C9D0-F922-3852-E111F52D0A40}"/>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 name="Google Shape;6473;p142">
              <a:extLst>
                <a:ext uri="{FF2B5EF4-FFF2-40B4-BE49-F238E27FC236}">
                  <a16:creationId xmlns:a16="http://schemas.microsoft.com/office/drawing/2014/main" id="{DFEE2FA1-A034-4AA6-7B4F-8AD2C28828D8}"/>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2" name="Google Shape;9029;p147">
            <a:extLst>
              <a:ext uri="{FF2B5EF4-FFF2-40B4-BE49-F238E27FC236}">
                <a16:creationId xmlns:a16="http://schemas.microsoft.com/office/drawing/2014/main" id="{A6D52F28-A96E-C3F3-9E35-3340FFA7622B}"/>
              </a:ext>
            </a:extLst>
          </p:cNvPr>
          <p:cNvGrpSpPr>
            <a:grpSpLocks noChangeAspect="1"/>
          </p:cNvGrpSpPr>
          <p:nvPr/>
        </p:nvGrpSpPr>
        <p:grpSpPr>
          <a:xfrm>
            <a:off x="7093665" y="1202538"/>
            <a:ext cx="831523" cy="936000"/>
            <a:chOff x="-21505365" y="4066100"/>
            <a:chExt cx="269400" cy="303250"/>
          </a:xfrm>
        </p:grpSpPr>
        <p:sp>
          <p:nvSpPr>
            <p:cNvPr id="53" name="Google Shape;9030;p147">
              <a:extLst>
                <a:ext uri="{FF2B5EF4-FFF2-40B4-BE49-F238E27FC236}">
                  <a16:creationId xmlns:a16="http://schemas.microsoft.com/office/drawing/2014/main" id="{A5C457A8-5C14-FCF2-52D7-493EDF5DA932}"/>
                </a:ext>
              </a:extLst>
            </p:cNvPr>
            <p:cNvSpPr/>
            <p:nvPr/>
          </p:nvSpPr>
          <p:spPr>
            <a:xfrm>
              <a:off x="-21440771"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031;p147">
              <a:extLst>
                <a:ext uri="{FF2B5EF4-FFF2-40B4-BE49-F238E27FC236}">
                  <a16:creationId xmlns:a16="http://schemas.microsoft.com/office/drawing/2014/main" id="{94FFB76B-27DF-4F2D-0290-F7E4A146934E}"/>
                </a:ext>
              </a:extLst>
            </p:cNvPr>
            <p:cNvSpPr/>
            <p:nvPr/>
          </p:nvSpPr>
          <p:spPr>
            <a:xfrm>
              <a:off x="-2150536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00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F8D67AF8-D775-78E0-A15E-5DF575377C37}"/>
            </a:ext>
          </a:extLst>
        </p:cNvPr>
        <p:cNvGrpSpPr/>
        <p:nvPr/>
      </p:nvGrpSpPr>
      <p:grpSpPr>
        <a:xfrm>
          <a:off x="0" y="0"/>
          <a:ext cx="0" cy="0"/>
          <a:chOff x="0" y="0"/>
          <a:chExt cx="0" cy="0"/>
        </a:xfrm>
      </p:grpSpPr>
      <p:sp>
        <p:nvSpPr>
          <p:cNvPr id="494" name="Google Shape;494;p61">
            <a:extLst>
              <a:ext uri="{FF2B5EF4-FFF2-40B4-BE49-F238E27FC236}">
                <a16:creationId xmlns:a16="http://schemas.microsoft.com/office/drawing/2014/main" id="{F10C3CA3-E441-CDF9-060C-B09E0DB4C7FA}"/>
              </a:ext>
            </a:extLst>
          </p:cNvPr>
          <p:cNvSpPr txBox="1">
            <a:spLocks noGrp="1"/>
          </p:cNvSpPr>
          <p:nvPr>
            <p:ph type="title"/>
          </p:nvPr>
        </p:nvSpPr>
        <p:spPr>
          <a:xfrm>
            <a:off x="0" y="-1"/>
            <a:ext cx="9144000" cy="730251"/>
          </a:xfrm>
          <a:prstGeom prst="rect">
            <a:avLst/>
          </a:prstGeom>
          <a:solidFill>
            <a:srgbClr val="395067"/>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Orientations et perspectives financières 2024</a:t>
            </a:r>
            <a:br>
              <a:rPr lang="fr-FR" sz="2600" cap="small" dirty="0">
                <a:solidFill>
                  <a:schemeClr val="bg1">
                    <a:lumMod val="90000"/>
                  </a:schemeClr>
                </a:solidFill>
                <a:latin typeface="Montserrat" panose="00000500000000000000" pitchFamily="2" charset="0"/>
              </a:rPr>
            </a:br>
            <a:r>
              <a:rPr lang="fr-FR" sz="2200" dirty="0">
                <a:solidFill>
                  <a:schemeClr val="bg1">
                    <a:lumMod val="90000"/>
                  </a:schemeClr>
                </a:solidFill>
                <a:latin typeface="Montserrat" panose="00000500000000000000" pitchFamily="2" charset="0"/>
              </a:rPr>
              <a:t>Dépenses de fonctionnement</a:t>
            </a:r>
            <a:endParaRPr sz="2200" dirty="0">
              <a:solidFill>
                <a:schemeClr val="bg1">
                  <a:lumMod val="90000"/>
                </a:schemeClr>
              </a:solidFill>
              <a:latin typeface="Montserrat" panose="00000500000000000000" pitchFamily="2" charset="0"/>
            </a:endParaRPr>
          </a:p>
        </p:txBody>
      </p:sp>
      <p:grpSp>
        <p:nvGrpSpPr>
          <p:cNvPr id="11" name="Google Shape;6647;p142">
            <a:extLst>
              <a:ext uri="{FF2B5EF4-FFF2-40B4-BE49-F238E27FC236}">
                <a16:creationId xmlns:a16="http://schemas.microsoft.com/office/drawing/2014/main" id="{62C5CA62-1F6C-957A-8C5F-9048CDC76AF7}"/>
              </a:ext>
            </a:extLst>
          </p:cNvPr>
          <p:cNvGrpSpPr>
            <a:grpSpLocks noChangeAspect="1"/>
          </p:cNvGrpSpPr>
          <p:nvPr/>
        </p:nvGrpSpPr>
        <p:grpSpPr>
          <a:xfrm>
            <a:off x="354005" y="1422993"/>
            <a:ext cx="359581" cy="404129"/>
            <a:chOff x="1492675" y="2620775"/>
            <a:chExt cx="481825" cy="481825"/>
          </a:xfrm>
          <a:solidFill>
            <a:schemeClr val="bg1"/>
          </a:solidFill>
        </p:grpSpPr>
        <p:sp>
          <p:nvSpPr>
            <p:cNvPr id="13" name="Google Shape;6648;p142">
              <a:extLst>
                <a:ext uri="{FF2B5EF4-FFF2-40B4-BE49-F238E27FC236}">
                  <a16:creationId xmlns:a16="http://schemas.microsoft.com/office/drawing/2014/main" id="{35E97591-A706-B6D3-6D8B-5B9F29CDFD7D}"/>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6649;p142">
              <a:extLst>
                <a:ext uri="{FF2B5EF4-FFF2-40B4-BE49-F238E27FC236}">
                  <a16:creationId xmlns:a16="http://schemas.microsoft.com/office/drawing/2014/main" id="{09912424-F5D5-CEE6-AC09-D5A10CA898FE}"/>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02" name="Google Shape;502;p61">
            <a:extLst>
              <a:ext uri="{FF2B5EF4-FFF2-40B4-BE49-F238E27FC236}">
                <a16:creationId xmlns:a16="http://schemas.microsoft.com/office/drawing/2014/main" id="{887F1D8F-CEC9-DC63-B563-B7B912332E45}"/>
              </a:ext>
            </a:extLst>
          </p:cNvPr>
          <p:cNvSpPr txBox="1">
            <a:spLocks noGrp="1"/>
          </p:cNvSpPr>
          <p:nvPr>
            <p:ph type="subTitle" idx="4294967295"/>
          </p:nvPr>
        </p:nvSpPr>
        <p:spPr>
          <a:xfrm>
            <a:off x="876610" y="1295970"/>
            <a:ext cx="1795652" cy="6683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b="1" dirty="0">
                <a:solidFill>
                  <a:schemeClr val="bg1"/>
                </a:solidFill>
              </a:rPr>
              <a:t>Capacité d’épargne</a:t>
            </a:r>
          </a:p>
        </p:txBody>
      </p:sp>
      <p:pic>
        <p:nvPicPr>
          <p:cNvPr id="3" name="Image 2">
            <a:extLst>
              <a:ext uri="{FF2B5EF4-FFF2-40B4-BE49-F238E27FC236}">
                <a16:creationId xmlns:a16="http://schemas.microsoft.com/office/drawing/2014/main" id="{B6EE1093-D1D1-B63D-C8B6-53B3143C024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
        <p:nvSpPr>
          <p:cNvPr id="2" name="ZoneTexte 1">
            <a:extLst>
              <a:ext uri="{FF2B5EF4-FFF2-40B4-BE49-F238E27FC236}">
                <a16:creationId xmlns:a16="http://schemas.microsoft.com/office/drawing/2014/main" id="{2E69086C-7C75-E783-61CA-7E80A98A64D0}"/>
              </a:ext>
            </a:extLst>
          </p:cNvPr>
          <p:cNvSpPr txBox="1"/>
          <p:nvPr/>
        </p:nvSpPr>
        <p:spPr>
          <a:xfrm>
            <a:off x="0" y="865137"/>
            <a:ext cx="9144000" cy="338554"/>
          </a:xfrm>
          <a:prstGeom prst="rect">
            <a:avLst/>
          </a:prstGeom>
          <a:noFill/>
        </p:spPr>
        <p:txBody>
          <a:bodyPr wrap="square">
            <a:spAutoFit/>
          </a:bodyPr>
          <a:lstStyle/>
          <a:p>
            <a:pPr algn="ctr">
              <a:spcAft>
                <a:spcPts val="3000"/>
              </a:spcAft>
            </a:pPr>
            <a:r>
              <a:rPr lang="fr-FR" sz="1600" dirty="0">
                <a:solidFill>
                  <a:schemeClr val="bg1">
                    <a:lumMod val="25000"/>
                  </a:schemeClr>
                </a:solidFill>
                <a:latin typeface="Montserrat" panose="00000500000000000000" pitchFamily="2" charset="0"/>
              </a:rPr>
              <a:t>Une évolution anticipée des </a:t>
            </a:r>
            <a:r>
              <a:rPr lang="fr-FR" sz="1600" b="1" dirty="0">
                <a:solidFill>
                  <a:schemeClr val="bg1">
                    <a:lumMod val="25000"/>
                  </a:schemeClr>
                </a:solidFill>
                <a:latin typeface="Montserrat" panose="00000500000000000000" pitchFamily="2" charset="0"/>
              </a:rPr>
              <a:t>dépenses</a:t>
            </a:r>
            <a:r>
              <a:rPr lang="fr-FR" sz="1600" dirty="0">
                <a:solidFill>
                  <a:schemeClr val="bg1">
                    <a:lumMod val="25000"/>
                  </a:schemeClr>
                </a:solidFill>
                <a:latin typeface="Montserrat" panose="00000500000000000000" pitchFamily="2" charset="0"/>
              </a:rPr>
              <a:t> estimée à </a:t>
            </a:r>
            <a:r>
              <a:rPr lang="fr-FR" sz="1600" b="1" dirty="0">
                <a:solidFill>
                  <a:schemeClr val="bg1">
                    <a:lumMod val="25000"/>
                  </a:schemeClr>
                </a:solidFill>
                <a:latin typeface="Montserrat" panose="00000500000000000000" pitchFamily="2" charset="0"/>
              </a:rPr>
              <a:t>+ 1,9 M€ </a:t>
            </a:r>
            <a:r>
              <a:rPr lang="fr-FR" sz="1600" dirty="0">
                <a:solidFill>
                  <a:schemeClr val="bg1">
                    <a:lumMod val="25000"/>
                  </a:schemeClr>
                </a:solidFill>
                <a:latin typeface="Montserrat" panose="00000500000000000000" pitchFamily="2" charset="0"/>
              </a:rPr>
              <a:t>en 2024:</a:t>
            </a:r>
          </a:p>
        </p:txBody>
      </p:sp>
      <p:sp>
        <p:nvSpPr>
          <p:cNvPr id="4" name="ZoneTexte 3">
            <a:extLst>
              <a:ext uri="{FF2B5EF4-FFF2-40B4-BE49-F238E27FC236}">
                <a16:creationId xmlns:a16="http://schemas.microsoft.com/office/drawing/2014/main" id="{6944C8F0-6C48-14A7-6507-C53E8AEC0CCC}"/>
              </a:ext>
            </a:extLst>
          </p:cNvPr>
          <p:cNvSpPr txBox="1"/>
          <p:nvPr/>
        </p:nvSpPr>
        <p:spPr>
          <a:xfrm>
            <a:off x="244042" y="1440000"/>
            <a:ext cx="1195751" cy="307777"/>
          </a:xfrm>
          <a:prstGeom prst="rect">
            <a:avLst/>
          </a:prstGeom>
          <a:solidFill>
            <a:srgbClr val="ED6B69"/>
          </a:solidFill>
        </p:spPr>
        <p:txBody>
          <a:bodyPr wrap="square" rtlCol="0">
            <a:spAutoFit/>
          </a:bodyPr>
          <a:lstStyle/>
          <a:p>
            <a:pPr algn="ctr"/>
            <a:r>
              <a:rPr lang="fr-FR" b="1" dirty="0">
                <a:solidFill>
                  <a:schemeClr val="bg1"/>
                </a:solidFill>
                <a:latin typeface="Montserrat" panose="00000500000000000000" pitchFamily="2" charset="0"/>
              </a:rPr>
              <a:t>+ 1,06 M€</a:t>
            </a:r>
          </a:p>
        </p:txBody>
      </p:sp>
      <p:sp>
        <p:nvSpPr>
          <p:cNvPr id="5" name="ZoneTexte 4">
            <a:extLst>
              <a:ext uri="{FF2B5EF4-FFF2-40B4-BE49-F238E27FC236}">
                <a16:creationId xmlns:a16="http://schemas.microsoft.com/office/drawing/2014/main" id="{535F04A7-8010-72D2-CABA-E21DCC85A1A4}"/>
              </a:ext>
            </a:extLst>
          </p:cNvPr>
          <p:cNvSpPr txBox="1"/>
          <p:nvPr/>
        </p:nvSpPr>
        <p:spPr>
          <a:xfrm>
            <a:off x="1517671" y="1440000"/>
            <a:ext cx="4788000" cy="307777"/>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Augmentation des frais liés au </a:t>
            </a:r>
            <a:r>
              <a:rPr lang="fr-FR" b="1" dirty="0">
                <a:solidFill>
                  <a:schemeClr val="bg1">
                    <a:lumMod val="25000"/>
                  </a:schemeClr>
                </a:solidFill>
                <a:latin typeface="Montserrat" panose="00000500000000000000" pitchFamily="2" charset="0"/>
              </a:rPr>
              <a:t>personnel</a:t>
            </a:r>
            <a:endParaRPr lang="fr-FR" b="1" dirty="0"/>
          </a:p>
        </p:txBody>
      </p:sp>
      <p:sp>
        <p:nvSpPr>
          <p:cNvPr id="6" name="ZoneTexte 5">
            <a:extLst>
              <a:ext uri="{FF2B5EF4-FFF2-40B4-BE49-F238E27FC236}">
                <a16:creationId xmlns:a16="http://schemas.microsoft.com/office/drawing/2014/main" id="{56F5DE1F-097B-5AA9-49EA-2D78BE2E249D}"/>
              </a:ext>
            </a:extLst>
          </p:cNvPr>
          <p:cNvSpPr txBox="1"/>
          <p:nvPr/>
        </p:nvSpPr>
        <p:spPr>
          <a:xfrm>
            <a:off x="244042" y="2016000"/>
            <a:ext cx="1195751" cy="307777"/>
          </a:xfrm>
          <a:prstGeom prst="rect">
            <a:avLst/>
          </a:prstGeom>
          <a:solidFill>
            <a:srgbClr val="ED6B69"/>
          </a:solidFill>
        </p:spPr>
        <p:txBody>
          <a:bodyPr wrap="square" rtlCol="0">
            <a:spAutoFit/>
          </a:bodyPr>
          <a:lstStyle/>
          <a:p>
            <a:pPr algn="ctr"/>
            <a:r>
              <a:rPr lang="fr-FR" b="1" dirty="0">
                <a:solidFill>
                  <a:schemeClr val="bg1"/>
                </a:solidFill>
                <a:latin typeface="Montserrat" panose="00000500000000000000" pitchFamily="2" charset="0"/>
              </a:rPr>
              <a:t>+ 650 K€</a:t>
            </a:r>
          </a:p>
        </p:txBody>
      </p:sp>
      <p:sp>
        <p:nvSpPr>
          <p:cNvPr id="7" name="ZoneTexte 6">
            <a:extLst>
              <a:ext uri="{FF2B5EF4-FFF2-40B4-BE49-F238E27FC236}">
                <a16:creationId xmlns:a16="http://schemas.microsoft.com/office/drawing/2014/main" id="{E64D99E2-A3B4-1802-3E32-24D527FEAAD7}"/>
              </a:ext>
            </a:extLst>
          </p:cNvPr>
          <p:cNvSpPr txBox="1"/>
          <p:nvPr/>
        </p:nvSpPr>
        <p:spPr>
          <a:xfrm>
            <a:off x="1517671" y="2016000"/>
            <a:ext cx="4788000" cy="307777"/>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Financement des </a:t>
            </a:r>
            <a:r>
              <a:rPr lang="fr-FR" b="1" dirty="0">
                <a:solidFill>
                  <a:schemeClr val="bg1">
                    <a:lumMod val="25000"/>
                  </a:schemeClr>
                </a:solidFill>
                <a:latin typeface="Montserrat" panose="00000500000000000000" pitchFamily="2" charset="0"/>
              </a:rPr>
              <a:t>politiques municipales</a:t>
            </a:r>
            <a:endParaRPr lang="fr-FR" b="1" dirty="0"/>
          </a:p>
        </p:txBody>
      </p:sp>
      <p:sp>
        <p:nvSpPr>
          <p:cNvPr id="8" name="ZoneTexte 7">
            <a:extLst>
              <a:ext uri="{FF2B5EF4-FFF2-40B4-BE49-F238E27FC236}">
                <a16:creationId xmlns:a16="http://schemas.microsoft.com/office/drawing/2014/main" id="{A058B83F-C37D-0CE4-674C-1656414EAA5B}"/>
              </a:ext>
            </a:extLst>
          </p:cNvPr>
          <p:cNvSpPr txBox="1"/>
          <p:nvPr/>
        </p:nvSpPr>
        <p:spPr>
          <a:xfrm>
            <a:off x="244042" y="3744000"/>
            <a:ext cx="1195751" cy="307777"/>
          </a:xfrm>
          <a:prstGeom prst="rect">
            <a:avLst/>
          </a:prstGeom>
          <a:solidFill>
            <a:srgbClr val="ED6B69"/>
          </a:solidFill>
        </p:spPr>
        <p:txBody>
          <a:bodyPr wrap="square" rtlCol="0">
            <a:spAutoFit/>
          </a:bodyPr>
          <a:lstStyle/>
          <a:p>
            <a:pPr algn="ctr"/>
            <a:r>
              <a:rPr lang="fr-FR" b="1" dirty="0">
                <a:solidFill>
                  <a:schemeClr val="bg1"/>
                </a:solidFill>
                <a:latin typeface="Montserrat" panose="00000500000000000000" pitchFamily="2" charset="0"/>
              </a:rPr>
              <a:t>+ 60 K€</a:t>
            </a:r>
          </a:p>
        </p:txBody>
      </p:sp>
      <p:sp>
        <p:nvSpPr>
          <p:cNvPr id="9" name="ZoneTexte 8">
            <a:extLst>
              <a:ext uri="{FF2B5EF4-FFF2-40B4-BE49-F238E27FC236}">
                <a16:creationId xmlns:a16="http://schemas.microsoft.com/office/drawing/2014/main" id="{FD0D2270-58E3-4ADA-8437-FEB83491DFF4}"/>
              </a:ext>
            </a:extLst>
          </p:cNvPr>
          <p:cNvSpPr txBox="1"/>
          <p:nvPr/>
        </p:nvSpPr>
        <p:spPr>
          <a:xfrm>
            <a:off x="1517671" y="3744000"/>
            <a:ext cx="6735992" cy="307777"/>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Augmentation des </a:t>
            </a:r>
            <a:r>
              <a:rPr lang="fr-FR" b="1" dirty="0">
                <a:solidFill>
                  <a:schemeClr val="bg1">
                    <a:lumMod val="25000"/>
                  </a:schemeClr>
                </a:solidFill>
                <a:latin typeface="Montserrat" panose="00000500000000000000" pitchFamily="2" charset="0"/>
              </a:rPr>
              <a:t>intérêts de la dette </a:t>
            </a:r>
            <a:r>
              <a:rPr lang="fr-FR" dirty="0">
                <a:solidFill>
                  <a:schemeClr val="bg1">
                    <a:lumMod val="25000"/>
                  </a:schemeClr>
                </a:solidFill>
                <a:latin typeface="Montserrat" panose="00000500000000000000" pitchFamily="2" charset="0"/>
              </a:rPr>
              <a:t>consécutive à l’envolée des taux</a:t>
            </a:r>
            <a:endParaRPr lang="fr-FR" dirty="0"/>
          </a:p>
        </p:txBody>
      </p:sp>
      <p:sp>
        <p:nvSpPr>
          <p:cNvPr id="10" name="ZoneTexte 9">
            <a:extLst>
              <a:ext uri="{FF2B5EF4-FFF2-40B4-BE49-F238E27FC236}">
                <a16:creationId xmlns:a16="http://schemas.microsoft.com/office/drawing/2014/main" id="{FE904F8E-15F1-2FE8-90C5-F9F24B84C7DC}"/>
              </a:ext>
            </a:extLst>
          </p:cNvPr>
          <p:cNvSpPr txBox="1"/>
          <p:nvPr/>
        </p:nvSpPr>
        <p:spPr>
          <a:xfrm>
            <a:off x="244042" y="2592000"/>
            <a:ext cx="1195751" cy="307777"/>
          </a:xfrm>
          <a:prstGeom prst="rect">
            <a:avLst/>
          </a:prstGeom>
          <a:solidFill>
            <a:srgbClr val="ED6B69"/>
          </a:solidFill>
        </p:spPr>
        <p:txBody>
          <a:bodyPr wrap="square" rtlCol="0">
            <a:spAutoFit/>
          </a:bodyPr>
          <a:lstStyle/>
          <a:p>
            <a:pPr algn="ctr"/>
            <a:r>
              <a:rPr lang="fr-FR" b="1" dirty="0">
                <a:solidFill>
                  <a:schemeClr val="bg1"/>
                </a:solidFill>
                <a:latin typeface="Montserrat" panose="00000500000000000000" pitchFamily="2" charset="0"/>
              </a:rPr>
              <a:t>+ 257 K€</a:t>
            </a:r>
          </a:p>
        </p:txBody>
      </p:sp>
      <p:sp>
        <p:nvSpPr>
          <p:cNvPr id="12" name="ZoneTexte 11">
            <a:extLst>
              <a:ext uri="{FF2B5EF4-FFF2-40B4-BE49-F238E27FC236}">
                <a16:creationId xmlns:a16="http://schemas.microsoft.com/office/drawing/2014/main" id="{744A6383-AD63-014E-E10A-D8BE3F120EA8}"/>
              </a:ext>
            </a:extLst>
          </p:cNvPr>
          <p:cNvSpPr txBox="1"/>
          <p:nvPr/>
        </p:nvSpPr>
        <p:spPr>
          <a:xfrm>
            <a:off x="1517671" y="2592000"/>
            <a:ext cx="7056833" cy="307777"/>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Croissance du </a:t>
            </a:r>
            <a:r>
              <a:rPr lang="fr-FR" b="1" dirty="0">
                <a:solidFill>
                  <a:schemeClr val="bg1">
                    <a:lumMod val="25000"/>
                  </a:schemeClr>
                </a:solidFill>
                <a:latin typeface="Montserrat" panose="00000500000000000000" pitchFamily="2" charset="0"/>
              </a:rPr>
              <a:t>FCCT</a:t>
            </a:r>
            <a:r>
              <a:rPr lang="fr-FR" dirty="0">
                <a:solidFill>
                  <a:schemeClr val="bg1">
                    <a:lumMod val="25000"/>
                  </a:schemeClr>
                </a:solidFill>
                <a:latin typeface="Montserrat" panose="00000500000000000000" pitchFamily="2" charset="0"/>
              </a:rPr>
              <a:t>, consécutif à la révision mécanique des bases fiscales</a:t>
            </a:r>
            <a:endParaRPr lang="fr-FR" b="1" dirty="0"/>
          </a:p>
        </p:txBody>
      </p:sp>
      <p:sp>
        <p:nvSpPr>
          <p:cNvPr id="14" name="ZoneTexte 13">
            <a:extLst>
              <a:ext uri="{FF2B5EF4-FFF2-40B4-BE49-F238E27FC236}">
                <a16:creationId xmlns:a16="http://schemas.microsoft.com/office/drawing/2014/main" id="{948C4613-91C7-2FFD-ACD5-60363EEAD270}"/>
              </a:ext>
            </a:extLst>
          </p:cNvPr>
          <p:cNvSpPr txBox="1"/>
          <p:nvPr/>
        </p:nvSpPr>
        <p:spPr>
          <a:xfrm>
            <a:off x="244042" y="4320000"/>
            <a:ext cx="1195751" cy="307777"/>
          </a:xfrm>
          <a:prstGeom prst="rect">
            <a:avLst/>
          </a:prstGeom>
          <a:solidFill>
            <a:srgbClr val="9AAF8B"/>
          </a:solidFill>
        </p:spPr>
        <p:txBody>
          <a:bodyPr wrap="square" rtlCol="0">
            <a:spAutoFit/>
          </a:bodyPr>
          <a:lstStyle/>
          <a:p>
            <a:pPr algn="ctr"/>
            <a:r>
              <a:rPr lang="fr-FR" b="1" dirty="0">
                <a:solidFill>
                  <a:schemeClr val="bg1"/>
                </a:solidFill>
                <a:latin typeface="Montserrat" panose="00000500000000000000" pitchFamily="2" charset="0"/>
              </a:rPr>
              <a:t>- 320 K€</a:t>
            </a:r>
          </a:p>
        </p:txBody>
      </p:sp>
      <p:sp>
        <p:nvSpPr>
          <p:cNvPr id="15" name="ZoneTexte 14">
            <a:extLst>
              <a:ext uri="{FF2B5EF4-FFF2-40B4-BE49-F238E27FC236}">
                <a16:creationId xmlns:a16="http://schemas.microsoft.com/office/drawing/2014/main" id="{3525FFD9-C015-A3C6-AF5A-798B3622C69E}"/>
              </a:ext>
            </a:extLst>
          </p:cNvPr>
          <p:cNvSpPr txBox="1"/>
          <p:nvPr/>
        </p:nvSpPr>
        <p:spPr>
          <a:xfrm>
            <a:off x="1517671" y="4320000"/>
            <a:ext cx="6663803" cy="307777"/>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Effet diminution des </a:t>
            </a:r>
            <a:r>
              <a:rPr lang="fr-FR" b="1" dirty="0">
                <a:solidFill>
                  <a:schemeClr val="bg1">
                    <a:lumMod val="25000"/>
                  </a:schemeClr>
                </a:solidFill>
                <a:latin typeface="Montserrat" panose="00000500000000000000" pitchFamily="2" charset="0"/>
              </a:rPr>
              <a:t>prix de l’énergie </a:t>
            </a:r>
            <a:r>
              <a:rPr lang="fr-FR" dirty="0">
                <a:solidFill>
                  <a:schemeClr val="bg1">
                    <a:lumMod val="25000"/>
                  </a:schemeClr>
                </a:solidFill>
                <a:latin typeface="Montserrat" panose="00000500000000000000" pitchFamily="2" charset="0"/>
              </a:rPr>
              <a:t>par rapport à 2023</a:t>
            </a:r>
            <a:endParaRPr lang="fr-FR" dirty="0"/>
          </a:p>
        </p:txBody>
      </p:sp>
      <p:sp>
        <p:nvSpPr>
          <p:cNvPr id="19" name="ZoneTexte 18">
            <a:extLst>
              <a:ext uri="{FF2B5EF4-FFF2-40B4-BE49-F238E27FC236}">
                <a16:creationId xmlns:a16="http://schemas.microsoft.com/office/drawing/2014/main" id="{A8A316D1-4857-E133-E7F0-015C85B4F237}"/>
              </a:ext>
            </a:extLst>
          </p:cNvPr>
          <p:cNvSpPr txBox="1"/>
          <p:nvPr/>
        </p:nvSpPr>
        <p:spPr>
          <a:xfrm>
            <a:off x="244042" y="3168000"/>
            <a:ext cx="1195751" cy="307777"/>
          </a:xfrm>
          <a:prstGeom prst="rect">
            <a:avLst/>
          </a:prstGeom>
          <a:solidFill>
            <a:srgbClr val="ED6B69"/>
          </a:solidFill>
        </p:spPr>
        <p:txBody>
          <a:bodyPr wrap="square" rtlCol="0">
            <a:spAutoFit/>
          </a:bodyPr>
          <a:lstStyle/>
          <a:p>
            <a:pPr algn="ctr"/>
            <a:r>
              <a:rPr lang="fr-FR" b="1" dirty="0">
                <a:solidFill>
                  <a:schemeClr val="bg1"/>
                </a:solidFill>
                <a:latin typeface="Montserrat" panose="00000500000000000000" pitchFamily="2" charset="0"/>
              </a:rPr>
              <a:t>+ 170 K€</a:t>
            </a:r>
          </a:p>
        </p:txBody>
      </p:sp>
      <p:sp>
        <p:nvSpPr>
          <p:cNvPr id="20" name="ZoneTexte 19">
            <a:extLst>
              <a:ext uri="{FF2B5EF4-FFF2-40B4-BE49-F238E27FC236}">
                <a16:creationId xmlns:a16="http://schemas.microsoft.com/office/drawing/2014/main" id="{CFC2E237-0878-600E-B1F6-C53A87C6A254}"/>
              </a:ext>
            </a:extLst>
          </p:cNvPr>
          <p:cNvSpPr txBox="1"/>
          <p:nvPr/>
        </p:nvSpPr>
        <p:spPr>
          <a:xfrm>
            <a:off x="1517671" y="3168578"/>
            <a:ext cx="7056833" cy="307777"/>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Effet de l’</a:t>
            </a:r>
            <a:r>
              <a:rPr lang="fr-FR" b="1" dirty="0">
                <a:solidFill>
                  <a:schemeClr val="bg1">
                    <a:lumMod val="25000"/>
                  </a:schemeClr>
                </a:solidFill>
                <a:latin typeface="Montserrat" panose="00000500000000000000" pitchFamily="2" charset="0"/>
              </a:rPr>
              <a:t>inflation </a:t>
            </a:r>
            <a:r>
              <a:rPr lang="fr-FR" dirty="0">
                <a:solidFill>
                  <a:schemeClr val="bg1">
                    <a:lumMod val="25000"/>
                  </a:schemeClr>
                </a:solidFill>
                <a:latin typeface="Montserrat" panose="00000500000000000000" pitchFamily="2" charset="0"/>
              </a:rPr>
              <a:t>sur les dépenses hors fluides de la collectivité </a:t>
            </a:r>
            <a:endParaRPr lang="fr-FR" b="1" dirty="0"/>
          </a:p>
        </p:txBody>
      </p:sp>
    </p:spTree>
    <p:extLst>
      <p:ext uri="{BB962C8B-B14F-4D97-AF65-F5344CB8AC3E}">
        <p14:creationId xmlns:p14="http://schemas.microsoft.com/office/powerpoint/2010/main" val="38344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7AF072D5-7A17-771C-FC56-CBD9ECCFA0D8}"/>
            </a:ext>
          </a:extLst>
        </p:cNvPr>
        <p:cNvGrpSpPr/>
        <p:nvPr/>
      </p:nvGrpSpPr>
      <p:grpSpPr>
        <a:xfrm>
          <a:off x="0" y="0"/>
          <a:ext cx="0" cy="0"/>
          <a:chOff x="0" y="0"/>
          <a:chExt cx="0" cy="0"/>
        </a:xfrm>
      </p:grpSpPr>
      <p:sp>
        <p:nvSpPr>
          <p:cNvPr id="494" name="Google Shape;494;p61">
            <a:extLst>
              <a:ext uri="{FF2B5EF4-FFF2-40B4-BE49-F238E27FC236}">
                <a16:creationId xmlns:a16="http://schemas.microsoft.com/office/drawing/2014/main" id="{61CDBEBB-5F99-1F3A-E0FC-77779EAFE5B2}"/>
              </a:ext>
            </a:extLst>
          </p:cNvPr>
          <p:cNvSpPr txBox="1">
            <a:spLocks noGrp="1"/>
          </p:cNvSpPr>
          <p:nvPr>
            <p:ph type="title"/>
          </p:nvPr>
        </p:nvSpPr>
        <p:spPr>
          <a:xfrm>
            <a:off x="0" y="-1"/>
            <a:ext cx="9144000" cy="730251"/>
          </a:xfrm>
          <a:prstGeom prst="rect">
            <a:avLst/>
          </a:prstGeom>
          <a:solidFill>
            <a:srgbClr val="395067"/>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Orientations et perspectives financières 2024</a:t>
            </a:r>
            <a:br>
              <a:rPr lang="fr-FR" sz="2600" cap="small" dirty="0">
                <a:solidFill>
                  <a:schemeClr val="bg1">
                    <a:lumMod val="90000"/>
                  </a:schemeClr>
                </a:solidFill>
                <a:latin typeface="Montserrat" panose="00000500000000000000" pitchFamily="2" charset="0"/>
              </a:rPr>
            </a:br>
            <a:r>
              <a:rPr lang="fr-FR" sz="2200" dirty="0">
                <a:solidFill>
                  <a:schemeClr val="bg1">
                    <a:lumMod val="90000"/>
                  </a:schemeClr>
                </a:solidFill>
                <a:latin typeface="Montserrat" panose="00000500000000000000" pitchFamily="2" charset="0"/>
              </a:rPr>
              <a:t>Ressources humaines - focus</a:t>
            </a:r>
            <a:endParaRPr sz="2200" dirty="0">
              <a:solidFill>
                <a:schemeClr val="bg1">
                  <a:lumMod val="90000"/>
                </a:schemeClr>
              </a:solidFill>
              <a:latin typeface="Montserrat" panose="00000500000000000000" pitchFamily="2" charset="0"/>
            </a:endParaRPr>
          </a:p>
        </p:txBody>
      </p:sp>
      <p:grpSp>
        <p:nvGrpSpPr>
          <p:cNvPr id="11" name="Google Shape;6647;p142">
            <a:extLst>
              <a:ext uri="{FF2B5EF4-FFF2-40B4-BE49-F238E27FC236}">
                <a16:creationId xmlns:a16="http://schemas.microsoft.com/office/drawing/2014/main" id="{E4B5D4A3-E75A-30A5-8002-C1CBF1FEB136}"/>
              </a:ext>
            </a:extLst>
          </p:cNvPr>
          <p:cNvGrpSpPr>
            <a:grpSpLocks noChangeAspect="1"/>
          </p:cNvGrpSpPr>
          <p:nvPr/>
        </p:nvGrpSpPr>
        <p:grpSpPr>
          <a:xfrm>
            <a:off x="354005" y="1422993"/>
            <a:ext cx="359581" cy="404129"/>
            <a:chOff x="1492675" y="2620775"/>
            <a:chExt cx="481825" cy="481825"/>
          </a:xfrm>
          <a:solidFill>
            <a:schemeClr val="bg1"/>
          </a:solidFill>
        </p:grpSpPr>
        <p:sp>
          <p:nvSpPr>
            <p:cNvPr id="13" name="Google Shape;6648;p142">
              <a:extLst>
                <a:ext uri="{FF2B5EF4-FFF2-40B4-BE49-F238E27FC236}">
                  <a16:creationId xmlns:a16="http://schemas.microsoft.com/office/drawing/2014/main" id="{9E9DF5C1-9B5B-BE82-075B-BA999670697B}"/>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6649;p142">
              <a:extLst>
                <a:ext uri="{FF2B5EF4-FFF2-40B4-BE49-F238E27FC236}">
                  <a16:creationId xmlns:a16="http://schemas.microsoft.com/office/drawing/2014/main" id="{48843D04-254E-C855-3C85-D066E4391350}"/>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3" name="Image 2">
            <a:extLst>
              <a:ext uri="{FF2B5EF4-FFF2-40B4-BE49-F238E27FC236}">
                <a16:creationId xmlns:a16="http://schemas.microsoft.com/office/drawing/2014/main" id="{700A7A2F-75A5-8721-5379-4CF07BCA7F8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grpSp>
        <p:nvGrpSpPr>
          <p:cNvPr id="2" name="Groupe 1">
            <a:extLst>
              <a:ext uri="{FF2B5EF4-FFF2-40B4-BE49-F238E27FC236}">
                <a16:creationId xmlns:a16="http://schemas.microsoft.com/office/drawing/2014/main" id="{068699F4-326D-40AF-81F2-D4489EAD79E0}"/>
              </a:ext>
            </a:extLst>
          </p:cNvPr>
          <p:cNvGrpSpPr/>
          <p:nvPr/>
        </p:nvGrpSpPr>
        <p:grpSpPr>
          <a:xfrm>
            <a:off x="276868" y="1027981"/>
            <a:ext cx="2375764" cy="1352775"/>
            <a:chOff x="4966553" y="3111205"/>
            <a:chExt cx="2309816" cy="1117282"/>
          </a:xfrm>
        </p:grpSpPr>
        <p:sp>
          <p:nvSpPr>
            <p:cNvPr id="4" name="Flèche : droite 3">
              <a:extLst>
                <a:ext uri="{FF2B5EF4-FFF2-40B4-BE49-F238E27FC236}">
                  <a16:creationId xmlns:a16="http://schemas.microsoft.com/office/drawing/2014/main" id="{DF9800A1-0FC7-D19D-8AF0-EDE232953074}"/>
                </a:ext>
              </a:extLst>
            </p:cNvPr>
            <p:cNvSpPr/>
            <p:nvPr/>
          </p:nvSpPr>
          <p:spPr>
            <a:xfrm>
              <a:off x="4966553" y="3111205"/>
              <a:ext cx="2309816" cy="1117282"/>
            </a:xfrm>
            <a:prstGeom prst="rightArrow">
              <a:avLst/>
            </a:prstGeom>
            <a:solidFill>
              <a:srgbClr val="395067"/>
            </a:solidFill>
            <a:ln>
              <a:solidFill>
                <a:srgbClr val="7090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5" name="Google Shape;502;p61">
              <a:extLst>
                <a:ext uri="{FF2B5EF4-FFF2-40B4-BE49-F238E27FC236}">
                  <a16:creationId xmlns:a16="http://schemas.microsoft.com/office/drawing/2014/main" id="{C5406423-CB5F-31AD-C43C-DDF221190DEB}"/>
                </a:ext>
              </a:extLst>
            </p:cNvPr>
            <p:cNvSpPr txBox="1">
              <a:spLocks/>
            </p:cNvSpPr>
            <p:nvPr/>
          </p:nvSpPr>
          <p:spPr>
            <a:xfrm>
              <a:off x="4967886" y="3303343"/>
              <a:ext cx="1869090" cy="6720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300" b="1" dirty="0">
                  <a:solidFill>
                    <a:schemeClr val="bg1"/>
                  </a:solidFill>
                </a:rPr>
                <a:t>Une</a:t>
              </a:r>
              <a:r>
                <a:rPr lang="en" sz="1300" b="1" dirty="0">
                  <a:solidFill>
                    <a:schemeClr val="bg1"/>
                  </a:solidFill>
                </a:rPr>
                <a:t> politique RH ambitieuse tournée vers les agents</a:t>
              </a:r>
            </a:p>
          </p:txBody>
        </p:sp>
      </p:grpSp>
      <p:sp>
        <p:nvSpPr>
          <p:cNvPr id="15" name="Ellipse 14">
            <a:extLst>
              <a:ext uri="{FF2B5EF4-FFF2-40B4-BE49-F238E27FC236}">
                <a16:creationId xmlns:a16="http://schemas.microsoft.com/office/drawing/2014/main" id="{EBDDBADE-B37A-31A1-DC84-865FB380F4FF}"/>
              </a:ext>
            </a:extLst>
          </p:cNvPr>
          <p:cNvSpPr>
            <a:spLocks noChangeAspect="1"/>
          </p:cNvSpPr>
          <p:nvPr/>
        </p:nvSpPr>
        <p:spPr>
          <a:xfrm>
            <a:off x="2866051" y="1207590"/>
            <a:ext cx="1463438" cy="1404000"/>
          </a:xfrm>
          <a:prstGeom prst="ellipse">
            <a:avLst/>
          </a:prstGeom>
          <a:solidFill>
            <a:srgbClr val="ED6B69"/>
          </a:solidFill>
          <a:ln>
            <a:solidFill>
              <a:srgbClr val="F2949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fr-FR" sz="1500" dirty="0">
                <a:latin typeface="Congenial" panose="020F0502020204030204" pitchFamily="2" charset="0"/>
                <a:ea typeface="Cambria" panose="02040503050406030204" pitchFamily="18" charset="0"/>
                <a:cs typeface="Calibri Light" panose="020F0302020204030204" pitchFamily="34" charset="0"/>
              </a:rPr>
              <a:t>Refonte complète du RIFSEEP </a:t>
            </a:r>
          </a:p>
        </p:txBody>
      </p:sp>
      <p:sp>
        <p:nvSpPr>
          <p:cNvPr id="18" name="Ellipse 17">
            <a:extLst>
              <a:ext uri="{FF2B5EF4-FFF2-40B4-BE49-F238E27FC236}">
                <a16:creationId xmlns:a16="http://schemas.microsoft.com/office/drawing/2014/main" id="{2B6544D0-09B0-566E-9F2B-7B7D32FFF4EF}"/>
              </a:ext>
            </a:extLst>
          </p:cNvPr>
          <p:cNvSpPr>
            <a:spLocks noChangeAspect="1"/>
          </p:cNvSpPr>
          <p:nvPr/>
        </p:nvSpPr>
        <p:spPr>
          <a:xfrm>
            <a:off x="3672365" y="2849964"/>
            <a:ext cx="1725731" cy="1537820"/>
          </a:xfrm>
          <a:prstGeom prst="ellipse">
            <a:avLst/>
          </a:prstGeom>
          <a:solidFill>
            <a:srgbClr val="ED6B69"/>
          </a:solidFill>
          <a:ln>
            <a:solidFill>
              <a:srgbClr val="F2949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fr-FR" sz="1300" dirty="0" err="1">
                <a:latin typeface="Congenial" panose="020F0502020204030204" pitchFamily="2" charset="0"/>
                <a:ea typeface="Cambria" panose="02040503050406030204" pitchFamily="18" charset="0"/>
                <a:cs typeface="Calibri Light" panose="020F0302020204030204" pitchFamily="34" charset="0"/>
              </a:rPr>
              <a:t>Accompagne-ment</a:t>
            </a:r>
            <a:r>
              <a:rPr lang="fr-FR" sz="1300" dirty="0">
                <a:latin typeface="Congenial" panose="020F0502020204030204" pitchFamily="2" charset="0"/>
                <a:ea typeface="Cambria" panose="02040503050406030204" pitchFamily="18" charset="0"/>
                <a:cs typeface="Calibri Light" panose="020F0302020204030204" pitchFamily="34" charset="0"/>
              </a:rPr>
              <a:t> de l’allongement des carrières et formations</a:t>
            </a:r>
          </a:p>
        </p:txBody>
      </p:sp>
      <p:pic>
        <p:nvPicPr>
          <p:cNvPr id="39" name="Image 38">
            <a:extLst>
              <a:ext uri="{FF2B5EF4-FFF2-40B4-BE49-F238E27FC236}">
                <a16:creationId xmlns:a16="http://schemas.microsoft.com/office/drawing/2014/main" id="{09CC6861-02A4-A35B-0249-D21B098C8FF9}"/>
              </a:ext>
            </a:extLst>
          </p:cNvPr>
          <p:cNvPicPr>
            <a:picLocks noChangeAspect="1"/>
          </p:cNvPicPr>
          <p:nvPr/>
        </p:nvPicPr>
        <p:blipFill>
          <a:blip r:embed="rId4"/>
          <a:stretch>
            <a:fillRect/>
          </a:stretch>
        </p:blipFill>
        <p:spPr>
          <a:xfrm>
            <a:off x="1045661" y="2521451"/>
            <a:ext cx="1725731" cy="1854601"/>
          </a:xfrm>
          <a:prstGeom prst="rect">
            <a:avLst/>
          </a:prstGeom>
        </p:spPr>
      </p:pic>
      <p:pic>
        <p:nvPicPr>
          <p:cNvPr id="41" name="Image 40">
            <a:extLst>
              <a:ext uri="{FF2B5EF4-FFF2-40B4-BE49-F238E27FC236}">
                <a16:creationId xmlns:a16="http://schemas.microsoft.com/office/drawing/2014/main" id="{B7E64416-A77C-1567-706D-98FA27EA599E}"/>
              </a:ext>
            </a:extLst>
          </p:cNvPr>
          <p:cNvPicPr>
            <a:picLocks noChangeAspect="1"/>
          </p:cNvPicPr>
          <p:nvPr/>
        </p:nvPicPr>
        <p:blipFill>
          <a:blip r:embed="rId5"/>
          <a:stretch>
            <a:fillRect/>
          </a:stretch>
        </p:blipFill>
        <p:spPr>
          <a:xfrm>
            <a:off x="7092091" y="1197757"/>
            <a:ext cx="1708404" cy="1652207"/>
          </a:xfrm>
          <a:prstGeom prst="rect">
            <a:avLst/>
          </a:prstGeom>
        </p:spPr>
      </p:pic>
      <p:sp>
        <p:nvSpPr>
          <p:cNvPr id="16" name="Ellipse 15">
            <a:extLst>
              <a:ext uri="{FF2B5EF4-FFF2-40B4-BE49-F238E27FC236}">
                <a16:creationId xmlns:a16="http://schemas.microsoft.com/office/drawing/2014/main" id="{C67AEB0A-85DF-D052-3203-26DB4BD68296}"/>
              </a:ext>
            </a:extLst>
          </p:cNvPr>
          <p:cNvSpPr>
            <a:spLocks noChangeAspect="1"/>
          </p:cNvSpPr>
          <p:nvPr/>
        </p:nvSpPr>
        <p:spPr>
          <a:xfrm>
            <a:off x="5178167" y="1100271"/>
            <a:ext cx="1463438" cy="1208194"/>
          </a:xfrm>
          <a:prstGeom prst="ellipse">
            <a:avLst/>
          </a:prstGeom>
          <a:solidFill>
            <a:srgbClr val="ED6B69"/>
          </a:solidFill>
          <a:ln>
            <a:solidFill>
              <a:srgbClr val="F2949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bg1"/>
                </a:solidFill>
                <a:latin typeface="Congenial" panose="020F0502020204030204" pitchFamily="2" charset="0"/>
                <a:ea typeface="Cambria" panose="02040503050406030204" pitchFamily="18" charset="0"/>
                <a:cs typeface="Calibri Light" panose="020F0302020204030204" pitchFamily="34" charset="0"/>
              </a:rPr>
              <a:t>Mise en place d’une étude et d’actions QVT</a:t>
            </a:r>
          </a:p>
        </p:txBody>
      </p:sp>
      <p:sp>
        <p:nvSpPr>
          <p:cNvPr id="19" name="Ellipse 18">
            <a:extLst>
              <a:ext uri="{FF2B5EF4-FFF2-40B4-BE49-F238E27FC236}">
                <a16:creationId xmlns:a16="http://schemas.microsoft.com/office/drawing/2014/main" id="{C36B36C7-C6B9-6325-59BB-6C8A49770656}"/>
              </a:ext>
            </a:extLst>
          </p:cNvPr>
          <p:cNvSpPr>
            <a:spLocks noChangeAspect="1"/>
          </p:cNvSpPr>
          <p:nvPr/>
        </p:nvSpPr>
        <p:spPr>
          <a:xfrm>
            <a:off x="6191118" y="2430410"/>
            <a:ext cx="1557546" cy="1526088"/>
          </a:xfrm>
          <a:prstGeom prst="ellipse">
            <a:avLst/>
          </a:prstGeom>
          <a:solidFill>
            <a:srgbClr val="ED6B69"/>
          </a:solidFill>
          <a:ln>
            <a:solidFill>
              <a:srgbClr val="F2949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fr-FR" sz="1300" dirty="0" err="1">
                <a:latin typeface="Congenial" panose="020F0502020204030204" pitchFamily="2" charset="0"/>
                <a:ea typeface="Cambria" panose="02040503050406030204" pitchFamily="18" charset="0"/>
                <a:cs typeface="Calibri Light" panose="020F0302020204030204" pitchFamily="34" charset="0"/>
              </a:rPr>
              <a:t>Développe-ment</a:t>
            </a:r>
            <a:r>
              <a:rPr lang="fr-FR" sz="1300" dirty="0">
                <a:latin typeface="Congenial" panose="020F0502020204030204" pitchFamily="2" charset="0"/>
                <a:ea typeface="Cambria" panose="02040503050406030204" pitchFamily="18" charset="0"/>
                <a:cs typeface="Calibri Light" panose="020F0302020204030204" pitchFamily="34" charset="0"/>
              </a:rPr>
              <a:t> autour de nouvelles compétences</a:t>
            </a:r>
          </a:p>
        </p:txBody>
      </p:sp>
    </p:spTree>
    <p:extLst>
      <p:ext uri="{BB962C8B-B14F-4D97-AF65-F5344CB8AC3E}">
        <p14:creationId xmlns:p14="http://schemas.microsoft.com/office/powerpoint/2010/main" val="415295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2DCBF749-5797-C4DF-F919-EE87991EDC29}"/>
            </a:ext>
          </a:extLst>
        </p:cNvPr>
        <p:cNvGrpSpPr/>
        <p:nvPr/>
      </p:nvGrpSpPr>
      <p:grpSpPr>
        <a:xfrm>
          <a:off x="0" y="0"/>
          <a:ext cx="0" cy="0"/>
          <a:chOff x="0" y="0"/>
          <a:chExt cx="0" cy="0"/>
        </a:xfrm>
      </p:grpSpPr>
      <p:sp>
        <p:nvSpPr>
          <p:cNvPr id="494" name="Google Shape;494;p61">
            <a:extLst>
              <a:ext uri="{FF2B5EF4-FFF2-40B4-BE49-F238E27FC236}">
                <a16:creationId xmlns:a16="http://schemas.microsoft.com/office/drawing/2014/main" id="{B3B2F1CF-EDBF-FEE9-075C-BC54B6FFD91B}"/>
              </a:ext>
            </a:extLst>
          </p:cNvPr>
          <p:cNvSpPr txBox="1">
            <a:spLocks noGrp="1"/>
          </p:cNvSpPr>
          <p:nvPr>
            <p:ph type="title"/>
          </p:nvPr>
        </p:nvSpPr>
        <p:spPr>
          <a:xfrm>
            <a:off x="0" y="-1"/>
            <a:ext cx="9144000" cy="730251"/>
          </a:xfrm>
          <a:prstGeom prst="rect">
            <a:avLst/>
          </a:prstGeom>
          <a:solidFill>
            <a:srgbClr val="395067"/>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Orientations et perspectives financières 2024</a:t>
            </a:r>
            <a:br>
              <a:rPr lang="fr-FR" sz="2600" cap="small" dirty="0">
                <a:solidFill>
                  <a:schemeClr val="bg1">
                    <a:lumMod val="90000"/>
                  </a:schemeClr>
                </a:solidFill>
                <a:latin typeface="Montserrat" panose="00000500000000000000" pitchFamily="2" charset="0"/>
              </a:rPr>
            </a:br>
            <a:r>
              <a:rPr lang="fr-FR" sz="2200" dirty="0">
                <a:solidFill>
                  <a:schemeClr val="bg1">
                    <a:lumMod val="90000"/>
                  </a:schemeClr>
                </a:solidFill>
                <a:latin typeface="Montserrat" panose="00000500000000000000" pitchFamily="2" charset="0"/>
              </a:rPr>
              <a:t>Ressources humaines - focus</a:t>
            </a:r>
            <a:endParaRPr sz="2200" dirty="0">
              <a:solidFill>
                <a:schemeClr val="bg1">
                  <a:lumMod val="90000"/>
                </a:schemeClr>
              </a:solidFill>
              <a:latin typeface="Montserrat" panose="00000500000000000000" pitchFamily="2" charset="0"/>
            </a:endParaRPr>
          </a:p>
        </p:txBody>
      </p:sp>
      <p:grpSp>
        <p:nvGrpSpPr>
          <p:cNvPr id="11" name="Google Shape;6647;p142">
            <a:extLst>
              <a:ext uri="{FF2B5EF4-FFF2-40B4-BE49-F238E27FC236}">
                <a16:creationId xmlns:a16="http://schemas.microsoft.com/office/drawing/2014/main" id="{2B08158E-201D-10C7-A2D5-A8D8CDDD9EED}"/>
              </a:ext>
            </a:extLst>
          </p:cNvPr>
          <p:cNvGrpSpPr>
            <a:grpSpLocks noChangeAspect="1"/>
          </p:cNvGrpSpPr>
          <p:nvPr/>
        </p:nvGrpSpPr>
        <p:grpSpPr>
          <a:xfrm>
            <a:off x="354005" y="1422993"/>
            <a:ext cx="359581" cy="404129"/>
            <a:chOff x="1492675" y="2620775"/>
            <a:chExt cx="481825" cy="481825"/>
          </a:xfrm>
          <a:solidFill>
            <a:schemeClr val="bg1"/>
          </a:solidFill>
        </p:grpSpPr>
        <p:sp>
          <p:nvSpPr>
            <p:cNvPr id="13" name="Google Shape;6648;p142">
              <a:extLst>
                <a:ext uri="{FF2B5EF4-FFF2-40B4-BE49-F238E27FC236}">
                  <a16:creationId xmlns:a16="http://schemas.microsoft.com/office/drawing/2014/main" id="{A105870A-23F6-C699-E059-9144FAB8EE28}"/>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6649;p142">
              <a:extLst>
                <a:ext uri="{FF2B5EF4-FFF2-40B4-BE49-F238E27FC236}">
                  <a16:creationId xmlns:a16="http://schemas.microsoft.com/office/drawing/2014/main" id="{45686363-4C2F-EDAD-0EE7-3E744654BDFA}"/>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02" name="Google Shape;502;p61">
            <a:extLst>
              <a:ext uri="{FF2B5EF4-FFF2-40B4-BE49-F238E27FC236}">
                <a16:creationId xmlns:a16="http://schemas.microsoft.com/office/drawing/2014/main" id="{42B10616-BB0F-717E-ACB9-051FEEBF2F52}"/>
              </a:ext>
            </a:extLst>
          </p:cNvPr>
          <p:cNvSpPr txBox="1">
            <a:spLocks noGrp="1"/>
          </p:cNvSpPr>
          <p:nvPr>
            <p:ph type="subTitle" idx="4294967295"/>
          </p:nvPr>
        </p:nvSpPr>
        <p:spPr>
          <a:xfrm>
            <a:off x="876610" y="1295970"/>
            <a:ext cx="1795652" cy="6683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b="1" dirty="0">
                <a:solidFill>
                  <a:schemeClr val="bg1"/>
                </a:solidFill>
              </a:rPr>
              <a:t>Capacité d’épargne</a:t>
            </a:r>
          </a:p>
        </p:txBody>
      </p:sp>
      <p:pic>
        <p:nvPicPr>
          <p:cNvPr id="3" name="Image 2">
            <a:extLst>
              <a:ext uri="{FF2B5EF4-FFF2-40B4-BE49-F238E27FC236}">
                <a16:creationId xmlns:a16="http://schemas.microsoft.com/office/drawing/2014/main" id="{DA26734F-3F64-67F3-C90E-55C909AB251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grpSp>
        <p:nvGrpSpPr>
          <p:cNvPr id="2" name="Groupe 1">
            <a:extLst>
              <a:ext uri="{FF2B5EF4-FFF2-40B4-BE49-F238E27FC236}">
                <a16:creationId xmlns:a16="http://schemas.microsoft.com/office/drawing/2014/main" id="{D33ECD51-0F53-5B84-C70B-0736F16F8C37}"/>
              </a:ext>
            </a:extLst>
          </p:cNvPr>
          <p:cNvGrpSpPr/>
          <p:nvPr/>
        </p:nvGrpSpPr>
        <p:grpSpPr>
          <a:xfrm>
            <a:off x="184216" y="1135261"/>
            <a:ext cx="2010344" cy="1075125"/>
            <a:chOff x="4966553" y="3111205"/>
            <a:chExt cx="2309816" cy="1117282"/>
          </a:xfrm>
        </p:grpSpPr>
        <p:sp>
          <p:nvSpPr>
            <p:cNvPr id="4" name="Flèche : droite 3">
              <a:extLst>
                <a:ext uri="{FF2B5EF4-FFF2-40B4-BE49-F238E27FC236}">
                  <a16:creationId xmlns:a16="http://schemas.microsoft.com/office/drawing/2014/main" id="{09FCDA92-EAA7-2DBB-037D-B41B7AE18503}"/>
                </a:ext>
              </a:extLst>
            </p:cNvPr>
            <p:cNvSpPr/>
            <p:nvPr/>
          </p:nvSpPr>
          <p:spPr>
            <a:xfrm>
              <a:off x="4966553" y="3111205"/>
              <a:ext cx="2309816" cy="1117282"/>
            </a:xfrm>
            <a:prstGeom prst="rightArrow">
              <a:avLst/>
            </a:prstGeom>
            <a:solidFill>
              <a:srgbClr val="395067"/>
            </a:solidFill>
            <a:ln>
              <a:solidFill>
                <a:srgbClr val="7090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5" name="Google Shape;502;p61">
              <a:extLst>
                <a:ext uri="{FF2B5EF4-FFF2-40B4-BE49-F238E27FC236}">
                  <a16:creationId xmlns:a16="http://schemas.microsoft.com/office/drawing/2014/main" id="{037D1550-3F0D-CF6F-F275-52ECA488C88A}"/>
                </a:ext>
              </a:extLst>
            </p:cNvPr>
            <p:cNvSpPr txBox="1">
              <a:spLocks/>
            </p:cNvSpPr>
            <p:nvPr/>
          </p:nvSpPr>
          <p:spPr>
            <a:xfrm>
              <a:off x="4967886" y="3342937"/>
              <a:ext cx="1869090" cy="6720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1300" b="1" dirty="0">
                  <a:solidFill>
                    <a:schemeClr val="bg1"/>
                  </a:solidFill>
                </a:rPr>
                <a:t>Revalorisation des traitements</a:t>
              </a:r>
            </a:p>
          </p:txBody>
        </p:sp>
      </p:grpSp>
      <p:sp>
        <p:nvSpPr>
          <p:cNvPr id="6" name="Google Shape;502;p61">
            <a:extLst>
              <a:ext uri="{FF2B5EF4-FFF2-40B4-BE49-F238E27FC236}">
                <a16:creationId xmlns:a16="http://schemas.microsoft.com/office/drawing/2014/main" id="{C475BC8F-4F0A-4C8A-BF6A-584C099EC7C3}"/>
              </a:ext>
            </a:extLst>
          </p:cNvPr>
          <p:cNvSpPr txBox="1">
            <a:spLocks/>
          </p:cNvSpPr>
          <p:nvPr/>
        </p:nvSpPr>
        <p:spPr>
          <a:xfrm>
            <a:off x="2194560" y="1003889"/>
            <a:ext cx="6763853" cy="360000"/>
          </a:xfrm>
          <a:prstGeom prst="rect">
            <a:avLst/>
          </a:prstGeom>
          <a:solidFill>
            <a:srgbClr val="ED6B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 sz="1200" b="1" dirty="0">
                <a:solidFill>
                  <a:schemeClr val="bg1"/>
                </a:solidFill>
              </a:rPr>
              <a:t>Hausses successives du point d’indice</a:t>
            </a:r>
          </a:p>
        </p:txBody>
      </p:sp>
      <p:grpSp>
        <p:nvGrpSpPr>
          <p:cNvPr id="7" name="Groupe 6">
            <a:extLst>
              <a:ext uri="{FF2B5EF4-FFF2-40B4-BE49-F238E27FC236}">
                <a16:creationId xmlns:a16="http://schemas.microsoft.com/office/drawing/2014/main" id="{2599C7E5-8CC9-6E21-642C-5CDE8D7354D6}"/>
              </a:ext>
            </a:extLst>
          </p:cNvPr>
          <p:cNvGrpSpPr/>
          <p:nvPr/>
        </p:nvGrpSpPr>
        <p:grpSpPr>
          <a:xfrm>
            <a:off x="2312928" y="1440489"/>
            <a:ext cx="2357666" cy="1292353"/>
            <a:chOff x="2435109" y="1093614"/>
            <a:chExt cx="2357666" cy="1242712"/>
          </a:xfrm>
        </p:grpSpPr>
        <p:sp>
          <p:nvSpPr>
            <p:cNvPr id="8" name="Google Shape;502;p61">
              <a:extLst>
                <a:ext uri="{FF2B5EF4-FFF2-40B4-BE49-F238E27FC236}">
                  <a16:creationId xmlns:a16="http://schemas.microsoft.com/office/drawing/2014/main" id="{BBC66D81-B494-40C8-EAF6-5B804E67536D}"/>
                </a:ext>
              </a:extLst>
            </p:cNvPr>
            <p:cNvSpPr txBox="1">
              <a:spLocks/>
            </p:cNvSpPr>
            <p:nvPr/>
          </p:nvSpPr>
          <p:spPr>
            <a:xfrm>
              <a:off x="2657197" y="1383741"/>
              <a:ext cx="2135578"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300" dirty="0">
                  <a:solidFill>
                    <a:srgbClr val="7090B0"/>
                  </a:solidFill>
                </a:rPr>
                <a:t>en juillet 2023 </a:t>
              </a:r>
            </a:p>
            <a:p>
              <a:pPr marL="0" indent="0">
                <a:buFont typeface="Montserrat"/>
                <a:buNone/>
              </a:pPr>
              <a:r>
                <a:rPr lang="fr-FR" sz="1300" dirty="0">
                  <a:solidFill>
                    <a:srgbClr val="7090B0"/>
                  </a:solidFill>
                </a:rPr>
                <a:t> 2024 année pleine</a:t>
              </a:r>
            </a:p>
            <a:p>
              <a:pPr marL="0" indent="0">
                <a:buFont typeface="Montserrat"/>
                <a:buNone/>
              </a:pPr>
              <a:r>
                <a:rPr lang="fr-FR" sz="1300" dirty="0">
                  <a:solidFill>
                    <a:srgbClr val="7090B0"/>
                  </a:solidFill>
                </a:rPr>
                <a:t>(+150 K€ en 2024)</a:t>
              </a:r>
              <a:endParaRPr lang="en" sz="1300" dirty="0">
                <a:solidFill>
                  <a:srgbClr val="7090B0"/>
                </a:solidFill>
              </a:endParaRPr>
            </a:p>
          </p:txBody>
        </p:sp>
        <p:sp>
          <p:nvSpPr>
            <p:cNvPr id="9" name="ZoneTexte 8">
              <a:extLst>
                <a:ext uri="{FF2B5EF4-FFF2-40B4-BE49-F238E27FC236}">
                  <a16:creationId xmlns:a16="http://schemas.microsoft.com/office/drawing/2014/main" id="{45DFBD41-BD52-019C-2DA8-C9031C447A91}"/>
                </a:ext>
              </a:extLst>
            </p:cNvPr>
            <p:cNvSpPr txBox="1"/>
            <p:nvPr/>
          </p:nvSpPr>
          <p:spPr>
            <a:xfrm>
              <a:off x="2435109" y="1093614"/>
              <a:ext cx="1766694" cy="523220"/>
            </a:xfrm>
            <a:prstGeom prst="rect">
              <a:avLst/>
            </a:prstGeom>
            <a:noFill/>
          </p:spPr>
          <p:txBody>
            <a:bodyPr wrap="square">
              <a:spAutoFit/>
            </a:bodyPr>
            <a:lstStyle/>
            <a:p>
              <a:pPr marL="268288" indent="-268288">
                <a:buFont typeface="Montserrat"/>
                <a:buNone/>
              </a:pPr>
              <a:r>
                <a:rPr lang="en" sz="2800" b="1" dirty="0">
                  <a:solidFill>
                    <a:srgbClr val="395067"/>
                  </a:solidFill>
                  <a:latin typeface="Montserrat" panose="00000500000000000000" pitchFamily="2" charset="0"/>
                </a:rPr>
                <a:t>+1,5 %  </a:t>
              </a:r>
              <a:endParaRPr lang="en" sz="1400" dirty="0">
                <a:solidFill>
                  <a:srgbClr val="395067"/>
                </a:solidFill>
                <a:latin typeface="Montserrat" panose="00000500000000000000" pitchFamily="2" charset="0"/>
              </a:endParaRPr>
            </a:p>
          </p:txBody>
        </p:sp>
      </p:grpSp>
      <p:sp>
        <p:nvSpPr>
          <p:cNvPr id="19" name="ZoneTexte 18">
            <a:extLst>
              <a:ext uri="{FF2B5EF4-FFF2-40B4-BE49-F238E27FC236}">
                <a16:creationId xmlns:a16="http://schemas.microsoft.com/office/drawing/2014/main" id="{8CDF3A03-B95C-15FF-F44F-BCE8F8E2A18F}"/>
              </a:ext>
            </a:extLst>
          </p:cNvPr>
          <p:cNvSpPr txBox="1"/>
          <p:nvPr/>
        </p:nvSpPr>
        <p:spPr>
          <a:xfrm>
            <a:off x="4095364" y="1440394"/>
            <a:ext cx="3075055" cy="954107"/>
          </a:xfrm>
          <a:prstGeom prst="rect">
            <a:avLst/>
          </a:prstGeom>
          <a:noFill/>
        </p:spPr>
        <p:txBody>
          <a:bodyPr wrap="square">
            <a:spAutoFit/>
          </a:bodyPr>
          <a:lstStyle/>
          <a:p>
            <a:pPr marL="268288" indent="-268288"/>
            <a:r>
              <a:rPr lang="en" sz="2800" b="1" dirty="0">
                <a:solidFill>
                  <a:srgbClr val="395067"/>
                </a:solidFill>
                <a:latin typeface="Montserrat" panose="00000500000000000000" pitchFamily="2" charset="0"/>
              </a:rPr>
              <a:t>+ 9 pts</a:t>
            </a:r>
            <a:endParaRPr lang="fr-FR" sz="1300" dirty="0">
              <a:solidFill>
                <a:srgbClr val="395067"/>
              </a:solidFill>
            </a:endParaRPr>
          </a:p>
          <a:p>
            <a:pPr marL="268288" indent="-268288">
              <a:buFont typeface="Montserrat"/>
              <a:buNone/>
            </a:pPr>
            <a:r>
              <a:rPr lang="en" sz="2800" b="1" dirty="0">
                <a:solidFill>
                  <a:srgbClr val="395067"/>
                </a:solidFill>
                <a:latin typeface="Montserrat" panose="00000500000000000000" pitchFamily="2" charset="0"/>
              </a:rPr>
              <a:t> </a:t>
            </a:r>
            <a:endParaRPr lang="en" sz="1400" dirty="0">
              <a:solidFill>
                <a:srgbClr val="395067"/>
              </a:solidFill>
              <a:latin typeface="Montserrat" panose="00000500000000000000" pitchFamily="2" charset="0"/>
            </a:endParaRPr>
          </a:p>
        </p:txBody>
      </p:sp>
      <p:sp>
        <p:nvSpPr>
          <p:cNvPr id="23" name="Google Shape;502;p61">
            <a:extLst>
              <a:ext uri="{FF2B5EF4-FFF2-40B4-BE49-F238E27FC236}">
                <a16:creationId xmlns:a16="http://schemas.microsoft.com/office/drawing/2014/main" id="{7087ABD2-6FA6-17EB-B064-34F81EF19376}"/>
              </a:ext>
            </a:extLst>
          </p:cNvPr>
          <p:cNvSpPr txBox="1">
            <a:spLocks/>
          </p:cNvSpPr>
          <p:nvPr/>
        </p:nvSpPr>
        <p:spPr>
          <a:xfrm>
            <a:off x="4461267" y="1854296"/>
            <a:ext cx="2135578" cy="7664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300" dirty="0">
                <a:solidFill>
                  <a:srgbClr val="7090B0"/>
                </a:solidFill>
              </a:rPr>
              <a:t>initié à l’automne 2023</a:t>
            </a:r>
          </a:p>
          <a:p>
            <a:pPr marL="0" indent="0">
              <a:buFont typeface="Montserrat"/>
              <a:buNone/>
            </a:pPr>
            <a:r>
              <a:rPr lang="fr-FR" sz="1300" dirty="0">
                <a:solidFill>
                  <a:srgbClr val="7090B0"/>
                </a:solidFill>
              </a:rPr>
              <a:t> année pleine en 2024</a:t>
            </a:r>
          </a:p>
          <a:p>
            <a:pPr marL="0" indent="0">
              <a:buFont typeface="Montserrat"/>
              <a:buNone/>
            </a:pPr>
            <a:r>
              <a:rPr lang="fr-FR" sz="1300" dirty="0">
                <a:solidFill>
                  <a:srgbClr val="7090B0"/>
                </a:solidFill>
              </a:rPr>
              <a:t>(+40 K€ en 2024)</a:t>
            </a:r>
            <a:endParaRPr lang="en" sz="1300" dirty="0">
              <a:solidFill>
                <a:srgbClr val="7090B0"/>
              </a:solidFill>
            </a:endParaRPr>
          </a:p>
        </p:txBody>
      </p:sp>
      <p:sp>
        <p:nvSpPr>
          <p:cNvPr id="24" name="ZoneTexte 23">
            <a:extLst>
              <a:ext uri="{FF2B5EF4-FFF2-40B4-BE49-F238E27FC236}">
                <a16:creationId xmlns:a16="http://schemas.microsoft.com/office/drawing/2014/main" id="{42AFECC5-94AC-6B09-2E78-463BE5D654ED}"/>
              </a:ext>
            </a:extLst>
          </p:cNvPr>
          <p:cNvSpPr txBox="1"/>
          <p:nvPr/>
        </p:nvSpPr>
        <p:spPr>
          <a:xfrm>
            <a:off x="6629229" y="1440000"/>
            <a:ext cx="1524340" cy="523220"/>
          </a:xfrm>
          <a:prstGeom prst="rect">
            <a:avLst/>
          </a:prstGeom>
          <a:noFill/>
        </p:spPr>
        <p:txBody>
          <a:bodyPr wrap="square">
            <a:spAutoFit/>
          </a:bodyPr>
          <a:lstStyle/>
          <a:p>
            <a:pPr marL="268288" indent="-268288"/>
            <a:r>
              <a:rPr lang="en" sz="2800" b="1" dirty="0">
                <a:solidFill>
                  <a:srgbClr val="395067"/>
                </a:solidFill>
                <a:latin typeface="Montserrat" panose="00000500000000000000" pitchFamily="2" charset="0"/>
              </a:rPr>
              <a:t>+ 5 pts</a:t>
            </a:r>
            <a:endParaRPr lang="en" sz="1400" dirty="0">
              <a:solidFill>
                <a:srgbClr val="395067"/>
              </a:solidFill>
              <a:latin typeface="Montserrat" panose="00000500000000000000" pitchFamily="2" charset="0"/>
            </a:endParaRPr>
          </a:p>
        </p:txBody>
      </p:sp>
      <p:sp>
        <p:nvSpPr>
          <p:cNvPr id="27" name="ZoneTexte 26">
            <a:extLst>
              <a:ext uri="{FF2B5EF4-FFF2-40B4-BE49-F238E27FC236}">
                <a16:creationId xmlns:a16="http://schemas.microsoft.com/office/drawing/2014/main" id="{AA8DA690-7E18-3034-D59C-4209E0C957AD}"/>
              </a:ext>
            </a:extLst>
          </p:cNvPr>
          <p:cNvSpPr txBox="1"/>
          <p:nvPr/>
        </p:nvSpPr>
        <p:spPr>
          <a:xfrm>
            <a:off x="5302166" y="1422993"/>
            <a:ext cx="1287780" cy="523220"/>
          </a:xfrm>
          <a:prstGeom prst="rect">
            <a:avLst/>
          </a:prstGeom>
          <a:noFill/>
        </p:spPr>
        <p:txBody>
          <a:bodyPr wrap="square">
            <a:spAutoFit/>
          </a:bodyPr>
          <a:lstStyle/>
          <a:p>
            <a:pPr algn="ctr"/>
            <a:r>
              <a:rPr lang="fr-FR" sz="1400" dirty="0">
                <a:solidFill>
                  <a:srgbClr val="395067"/>
                </a:solidFill>
              </a:rPr>
              <a:t>sur les plus bas salaires</a:t>
            </a:r>
            <a:endParaRPr lang="fr-FR" dirty="0"/>
          </a:p>
        </p:txBody>
      </p:sp>
      <p:sp>
        <p:nvSpPr>
          <p:cNvPr id="28" name="ZoneTexte 27">
            <a:extLst>
              <a:ext uri="{FF2B5EF4-FFF2-40B4-BE49-F238E27FC236}">
                <a16:creationId xmlns:a16="http://schemas.microsoft.com/office/drawing/2014/main" id="{AA519D52-0BDF-C2DC-E3ED-47B4A2CDF76D}"/>
              </a:ext>
            </a:extLst>
          </p:cNvPr>
          <p:cNvSpPr txBox="1"/>
          <p:nvPr/>
        </p:nvSpPr>
        <p:spPr>
          <a:xfrm>
            <a:off x="7745262" y="1548309"/>
            <a:ext cx="1287780" cy="307777"/>
          </a:xfrm>
          <a:prstGeom prst="rect">
            <a:avLst/>
          </a:prstGeom>
          <a:noFill/>
        </p:spPr>
        <p:txBody>
          <a:bodyPr wrap="square">
            <a:spAutoFit/>
          </a:bodyPr>
          <a:lstStyle/>
          <a:p>
            <a:pPr algn="ctr"/>
            <a:r>
              <a:rPr lang="fr-FR" sz="1400" dirty="0">
                <a:solidFill>
                  <a:srgbClr val="395067"/>
                </a:solidFill>
              </a:rPr>
              <a:t>pour tous</a:t>
            </a:r>
            <a:endParaRPr lang="fr-FR" dirty="0"/>
          </a:p>
        </p:txBody>
      </p:sp>
      <p:sp>
        <p:nvSpPr>
          <p:cNvPr id="29" name="Google Shape;502;p61">
            <a:extLst>
              <a:ext uri="{FF2B5EF4-FFF2-40B4-BE49-F238E27FC236}">
                <a16:creationId xmlns:a16="http://schemas.microsoft.com/office/drawing/2014/main" id="{9F9ABAAE-E8E9-75C7-3A23-855A7F891DAD}"/>
              </a:ext>
            </a:extLst>
          </p:cNvPr>
          <p:cNvSpPr txBox="1">
            <a:spLocks/>
          </p:cNvSpPr>
          <p:nvPr/>
        </p:nvSpPr>
        <p:spPr>
          <a:xfrm>
            <a:off x="6629229" y="1854296"/>
            <a:ext cx="2135578" cy="7664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300" dirty="0">
                <a:solidFill>
                  <a:srgbClr val="7090B0"/>
                </a:solidFill>
              </a:rPr>
              <a:t>initié au 1</a:t>
            </a:r>
            <a:r>
              <a:rPr lang="fr-FR" sz="1300" baseline="30000" dirty="0">
                <a:solidFill>
                  <a:srgbClr val="7090B0"/>
                </a:solidFill>
              </a:rPr>
              <a:t>er</a:t>
            </a:r>
            <a:r>
              <a:rPr lang="fr-FR" sz="1300" dirty="0">
                <a:solidFill>
                  <a:srgbClr val="7090B0"/>
                </a:solidFill>
              </a:rPr>
              <a:t> janv. 2024</a:t>
            </a:r>
          </a:p>
          <a:p>
            <a:pPr marL="0" indent="0">
              <a:buFont typeface="Montserrat"/>
              <a:buNone/>
            </a:pPr>
            <a:r>
              <a:rPr lang="fr-FR" sz="1300" dirty="0">
                <a:solidFill>
                  <a:srgbClr val="7090B0"/>
                </a:solidFill>
              </a:rPr>
              <a:t> soit +325 € / an / agent</a:t>
            </a:r>
          </a:p>
          <a:p>
            <a:pPr marL="0" indent="0">
              <a:buFont typeface="Montserrat"/>
              <a:buNone/>
            </a:pPr>
            <a:r>
              <a:rPr lang="fr-FR" sz="1300" dirty="0">
                <a:solidFill>
                  <a:srgbClr val="7090B0"/>
                </a:solidFill>
              </a:rPr>
              <a:t>(+130 K€ en 2024)</a:t>
            </a:r>
            <a:endParaRPr lang="en" sz="1300" dirty="0">
              <a:solidFill>
                <a:srgbClr val="7090B0"/>
              </a:solidFill>
            </a:endParaRPr>
          </a:p>
        </p:txBody>
      </p:sp>
      <p:grpSp>
        <p:nvGrpSpPr>
          <p:cNvPr id="10" name="Groupe 9">
            <a:extLst>
              <a:ext uri="{FF2B5EF4-FFF2-40B4-BE49-F238E27FC236}">
                <a16:creationId xmlns:a16="http://schemas.microsoft.com/office/drawing/2014/main" id="{0C744A9A-9135-5C71-FB2A-00F86D736BE5}"/>
              </a:ext>
            </a:extLst>
          </p:cNvPr>
          <p:cNvGrpSpPr/>
          <p:nvPr/>
        </p:nvGrpSpPr>
        <p:grpSpPr>
          <a:xfrm>
            <a:off x="5831220" y="3211905"/>
            <a:ext cx="3312780" cy="1280305"/>
            <a:chOff x="2657196" y="1122701"/>
            <a:chExt cx="2146482" cy="1280305"/>
          </a:xfrm>
        </p:grpSpPr>
        <p:sp>
          <p:nvSpPr>
            <p:cNvPr id="12" name="Google Shape;502;p61">
              <a:extLst>
                <a:ext uri="{FF2B5EF4-FFF2-40B4-BE49-F238E27FC236}">
                  <a16:creationId xmlns:a16="http://schemas.microsoft.com/office/drawing/2014/main" id="{EFD6B6C3-533C-4010-9C14-EDC901491537}"/>
                </a:ext>
              </a:extLst>
            </p:cNvPr>
            <p:cNvSpPr txBox="1">
              <a:spLocks/>
            </p:cNvSpPr>
            <p:nvPr/>
          </p:nvSpPr>
          <p:spPr>
            <a:xfrm>
              <a:off x="2668100" y="1450421"/>
              <a:ext cx="2135578"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500" dirty="0">
                  <a:solidFill>
                    <a:srgbClr val="395067"/>
                  </a:solidFill>
                </a:rPr>
                <a:t>de masse salariale </a:t>
              </a:r>
            </a:p>
            <a:p>
              <a:pPr marL="0" indent="0">
                <a:buFont typeface="Montserrat"/>
                <a:buNone/>
              </a:pPr>
              <a:r>
                <a:rPr lang="fr-FR" sz="1500" dirty="0">
                  <a:solidFill>
                    <a:srgbClr val="395067"/>
                  </a:solidFill>
                </a:rPr>
                <a:t>prévues en 2024</a:t>
              </a:r>
            </a:p>
            <a:p>
              <a:pPr marL="0" indent="0">
                <a:buFont typeface="Montserrat"/>
                <a:buNone/>
              </a:pPr>
              <a:r>
                <a:rPr lang="fr-FR" sz="1200" dirty="0">
                  <a:solidFill>
                    <a:srgbClr val="395067"/>
                  </a:solidFill>
                </a:rPr>
                <a:t>+4,4% entre 2023 et 2024, soit +0,9 M€</a:t>
              </a:r>
              <a:endParaRPr lang="en" sz="1200" dirty="0">
                <a:solidFill>
                  <a:srgbClr val="395067"/>
                </a:solidFill>
              </a:endParaRPr>
            </a:p>
          </p:txBody>
        </p:sp>
        <p:sp>
          <p:nvSpPr>
            <p:cNvPr id="14" name="ZoneTexte 13">
              <a:extLst>
                <a:ext uri="{FF2B5EF4-FFF2-40B4-BE49-F238E27FC236}">
                  <a16:creationId xmlns:a16="http://schemas.microsoft.com/office/drawing/2014/main" id="{7EF64F82-F4C7-1733-4312-8FFF0FE4934F}"/>
                </a:ext>
              </a:extLst>
            </p:cNvPr>
            <p:cNvSpPr txBox="1"/>
            <p:nvPr/>
          </p:nvSpPr>
          <p:spPr>
            <a:xfrm>
              <a:off x="2657196" y="1122701"/>
              <a:ext cx="1694638" cy="523220"/>
            </a:xfrm>
            <a:prstGeom prst="rect">
              <a:avLst/>
            </a:prstGeom>
            <a:noFill/>
          </p:spPr>
          <p:txBody>
            <a:bodyPr wrap="square">
              <a:spAutoFit/>
            </a:bodyPr>
            <a:lstStyle/>
            <a:p>
              <a:pPr marL="268288" indent="-268288">
                <a:buFont typeface="Montserrat"/>
                <a:buNone/>
              </a:pPr>
              <a:r>
                <a:rPr lang="en" sz="2800" b="1" dirty="0">
                  <a:solidFill>
                    <a:srgbClr val="ED6B69"/>
                  </a:solidFill>
                  <a:latin typeface="Montserrat" panose="00000500000000000000" pitchFamily="2" charset="0"/>
                </a:rPr>
                <a:t>21 478 430 € </a:t>
              </a:r>
              <a:endParaRPr lang="en" sz="1400" dirty="0">
                <a:solidFill>
                  <a:srgbClr val="ED6B69"/>
                </a:solidFill>
                <a:latin typeface="Montserrat" panose="00000500000000000000" pitchFamily="2" charset="0"/>
              </a:endParaRPr>
            </a:p>
          </p:txBody>
        </p:sp>
      </p:grpSp>
      <p:grpSp>
        <p:nvGrpSpPr>
          <p:cNvPr id="15" name="Groupe 14">
            <a:extLst>
              <a:ext uri="{FF2B5EF4-FFF2-40B4-BE49-F238E27FC236}">
                <a16:creationId xmlns:a16="http://schemas.microsoft.com/office/drawing/2014/main" id="{14488C52-B97D-8CC7-C323-E8DA3DED71D5}"/>
              </a:ext>
            </a:extLst>
          </p:cNvPr>
          <p:cNvGrpSpPr/>
          <p:nvPr/>
        </p:nvGrpSpPr>
        <p:grpSpPr>
          <a:xfrm>
            <a:off x="2865734" y="3182432"/>
            <a:ext cx="2710752" cy="1345942"/>
            <a:chOff x="4966553" y="3111205"/>
            <a:chExt cx="2309816" cy="1117282"/>
          </a:xfrm>
        </p:grpSpPr>
        <p:sp>
          <p:nvSpPr>
            <p:cNvPr id="16" name="Flèche : droite 15">
              <a:extLst>
                <a:ext uri="{FF2B5EF4-FFF2-40B4-BE49-F238E27FC236}">
                  <a16:creationId xmlns:a16="http://schemas.microsoft.com/office/drawing/2014/main" id="{9060F544-A073-4D8C-9E7E-F0CDB873E013}"/>
                </a:ext>
              </a:extLst>
            </p:cNvPr>
            <p:cNvSpPr/>
            <p:nvPr/>
          </p:nvSpPr>
          <p:spPr>
            <a:xfrm>
              <a:off x="4966553" y="3111205"/>
              <a:ext cx="2309816" cy="1117282"/>
            </a:xfrm>
            <a:prstGeom prst="rightArrow">
              <a:avLst/>
            </a:prstGeom>
            <a:solidFill>
              <a:srgbClr val="395067"/>
            </a:solidFill>
            <a:ln>
              <a:solidFill>
                <a:srgbClr val="7090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18" name="Google Shape;502;p61">
              <a:extLst>
                <a:ext uri="{FF2B5EF4-FFF2-40B4-BE49-F238E27FC236}">
                  <a16:creationId xmlns:a16="http://schemas.microsoft.com/office/drawing/2014/main" id="{554C0D37-C34F-17BD-F375-74E136AAB79E}"/>
                </a:ext>
              </a:extLst>
            </p:cNvPr>
            <p:cNvSpPr txBox="1">
              <a:spLocks/>
            </p:cNvSpPr>
            <p:nvPr/>
          </p:nvSpPr>
          <p:spPr>
            <a:xfrm>
              <a:off x="4967886" y="3342937"/>
              <a:ext cx="1991884" cy="6720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1300" b="1" dirty="0">
                  <a:solidFill>
                    <a:schemeClr val="bg1"/>
                  </a:solidFill>
                </a:rPr>
                <a:t>Redonner des moyens pour améliorer la qualité du service public </a:t>
              </a:r>
            </a:p>
          </p:txBody>
        </p:sp>
      </p:grpSp>
      <p:pic>
        <p:nvPicPr>
          <p:cNvPr id="21" name="Graphique 20" descr="Croissance de l'activité contour">
            <a:extLst>
              <a:ext uri="{FF2B5EF4-FFF2-40B4-BE49-F238E27FC236}">
                <a16:creationId xmlns:a16="http://schemas.microsoft.com/office/drawing/2014/main" id="{79AB6512-CA6D-1F0E-96DF-A0F70D16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162180" y="3132143"/>
            <a:ext cx="1332000" cy="1332000"/>
          </a:xfrm>
          <a:prstGeom prst="rect">
            <a:avLst/>
          </a:prstGeom>
        </p:spPr>
      </p:pic>
    </p:spTree>
    <p:extLst>
      <p:ext uri="{BB962C8B-B14F-4D97-AF65-F5344CB8AC3E}">
        <p14:creationId xmlns:p14="http://schemas.microsoft.com/office/powerpoint/2010/main" val="278750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FF7C89EC-927D-04EF-4AD3-1E28ED4DA1B4}"/>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67647F37-A4BD-EF73-0776-DCC101160028}"/>
              </a:ext>
            </a:extLst>
          </p:cNvPr>
          <p:cNvSpPr/>
          <p:nvPr/>
        </p:nvSpPr>
        <p:spPr>
          <a:xfrm>
            <a:off x="3312000" y="2800247"/>
            <a:ext cx="2070000" cy="2070000"/>
          </a:xfrm>
          <a:prstGeom prst="rect">
            <a:avLst/>
          </a:prstGeom>
          <a:solidFill>
            <a:srgbClr val="39506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t"/>
          <a:lstStyle/>
          <a:p>
            <a:pPr algn="ctr"/>
            <a:r>
              <a:rPr lang="fr-FR" dirty="0">
                <a:solidFill>
                  <a:schemeClr val="bg1"/>
                </a:solidFill>
                <a:latin typeface="Congenial" panose="02000503040000020004" pitchFamily="2" charset="0"/>
              </a:rPr>
              <a:t>Santé</a:t>
            </a:r>
            <a:endParaRPr lang="fr-FR" i="1" dirty="0">
              <a:solidFill>
                <a:schemeClr val="bg1"/>
              </a:solidFill>
              <a:latin typeface="Congenial" panose="02000503040000020004" pitchFamily="2" charset="0"/>
            </a:endParaRPr>
          </a:p>
          <a:p>
            <a:pPr algn="ctr"/>
            <a:endParaRPr lang="fr-FR" sz="1100" i="1" dirty="0">
              <a:solidFill>
                <a:schemeClr val="bg1"/>
              </a:solidFill>
              <a:latin typeface="Congenial" panose="02000503040000020004" pitchFamily="2" charset="0"/>
            </a:endParaRPr>
          </a:p>
          <a:p>
            <a:pPr algn="ctr"/>
            <a:endParaRPr lang="fr-FR" sz="1100" i="1" dirty="0">
              <a:solidFill>
                <a:schemeClr val="bg1"/>
              </a:solidFill>
              <a:latin typeface="Congenial" panose="02000503040000020004" pitchFamily="2" charset="0"/>
            </a:endParaRPr>
          </a:p>
          <a:p>
            <a:pPr algn="ctr">
              <a:spcAft>
                <a:spcPts val="600"/>
              </a:spcAft>
            </a:pPr>
            <a:endParaRPr lang="fr-FR" sz="1100" i="1" dirty="0">
              <a:solidFill>
                <a:schemeClr val="bg1"/>
              </a:solidFill>
              <a:latin typeface="Congenial" panose="02000503040000020004" pitchFamily="2" charset="0"/>
            </a:endParaRPr>
          </a:p>
          <a:p>
            <a:pPr algn="ctr"/>
            <a:r>
              <a:rPr lang="fr-FR" sz="1100" i="1" dirty="0">
                <a:solidFill>
                  <a:schemeClr val="bg1"/>
                </a:solidFill>
                <a:latin typeface="Congenial" panose="02000503040000020004" pitchFamily="2" charset="0"/>
              </a:rPr>
              <a:t>Elargissement des offres de soins (téléconsultations dermato., vaccination BCG…)</a:t>
            </a:r>
          </a:p>
          <a:p>
            <a:pPr algn="ctr"/>
            <a:r>
              <a:rPr lang="fr-FR" sz="1100" i="1" dirty="0">
                <a:solidFill>
                  <a:schemeClr val="bg1"/>
                </a:solidFill>
                <a:latin typeface="Congenial" panose="02000503040000020004" pitchFamily="2" charset="0"/>
              </a:rPr>
              <a:t>CPTS</a:t>
            </a:r>
          </a:p>
          <a:p>
            <a:pPr algn="ctr"/>
            <a:r>
              <a:rPr lang="fr-FR" sz="1100" i="1" dirty="0">
                <a:solidFill>
                  <a:schemeClr val="bg1"/>
                </a:solidFill>
                <a:latin typeface="Congenial" panose="02000503040000020004" pitchFamily="2" charset="0"/>
              </a:rPr>
              <a:t>Participation à la campagne de vaccination HPV</a:t>
            </a:r>
            <a:endParaRPr lang="fr-FR" sz="1100" dirty="0">
              <a:solidFill>
                <a:schemeClr val="bg1"/>
              </a:solidFill>
              <a:latin typeface="Congenial" panose="02000503040000020004" pitchFamily="2" charset="0"/>
            </a:endParaRPr>
          </a:p>
        </p:txBody>
      </p:sp>
      <p:sp>
        <p:nvSpPr>
          <p:cNvPr id="62" name="Rectangle 61">
            <a:extLst>
              <a:ext uri="{FF2B5EF4-FFF2-40B4-BE49-F238E27FC236}">
                <a16:creationId xmlns:a16="http://schemas.microsoft.com/office/drawing/2014/main" id="{EA4D016A-C49B-E5B4-A620-2679B65C6790}"/>
              </a:ext>
            </a:extLst>
          </p:cNvPr>
          <p:cNvSpPr/>
          <p:nvPr/>
        </p:nvSpPr>
        <p:spPr>
          <a:xfrm>
            <a:off x="1242000" y="730800"/>
            <a:ext cx="2070000" cy="2070000"/>
          </a:xfrm>
          <a:prstGeom prst="rect">
            <a:avLst/>
          </a:prstGeom>
          <a:solidFill>
            <a:srgbClr val="9AA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solidFill>
                  <a:schemeClr val="bg1"/>
                </a:solidFill>
                <a:latin typeface="Congenial" panose="02000503040000020004" pitchFamily="2" charset="0"/>
              </a:rPr>
              <a:t>Réussite éducative</a:t>
            </a:r>
          </a:p>
          <a:p>
            <a:pPr algn="ctr"/>
            <a:endParaRPr lang="fr-FR" dirty="0">
              <a:solidFill>
                <a:schemeClr val="bg1"/>
              </a:solidFill>
              <a:latin typeface="Congenial" panose="02000503040000020004" pitchFamily="2" charset="0"/>
            </a:endParaRPr>
          </a:p>
          <a:p>
            <a:pPr algn="ctr"/>
            <a:endParaRPr lang="fr-FR" dirty="0">
              <a:solidFill>
                <a:schemeClr val="bg1"/>
              </a:solidFill>
              <a:latin typeface="Congenial" panose="02000503040000020004" pitchFamily="2" charset="0"/>
            </a:endParaRPr>
          </a:p>
          <a:p>
            <a:pPr algn="ctr"/>
            <a:endParaRPr lang="fr-FR" dirty="0">
              <a:solidFill>
                <a:schemeClr val="bg1"/>
              </a:solidFill>
              <a:latin typeface="Congenial" panose="02000503040000020004" pitchFamily="2" charset="0"/>
            </a:endParaRPr>
          </a:p>
          <a:p>
            <a:pPr algn="ctr"/>
            <a:r>
              <a:rPr lang="fr-FR" sz="1100" i="1" dirty="0">
                <a:solidFill>
                  <a:schemeClr val="bg1"/>
                </a:solidFill>
                <a:latin typeface="Congenial" panose="02000503040000020004" pitchFamily="2" charset="0"/>
              </a:rPr>
              <a:t>Soutien à la Parentalité</a:t>
            </a:r>
          </a:p>
          <a:p>
            <a:pPr algn="ctr"/>
            <a:r>
              <a:rPr lang="fr-FR" sz="1100" i="1" dirty="0">
                <a:solidFill>
                  <a:schemeClr val="bg1"/>
                </a:solidFill>
                <a:latin typeface="Congenial" panose="02000503040000020004" pitchFamily="2" charset="0"/>
              </a:rPr>
              <a:t>Offre de séjours étendue aux classes de maternelles</a:t>
            </a:r>
          </a:p>
          <a:p>
            <a:pPr algn="ctr"/>
            <a:r>
              <a:rPr lang="fr-FR" sz="1100" i="1" dirty="0">
                <a:solidFill>
                  <a:schemeClr val="bg1"/>
                </a:solidFill>
                <a:latin typeface="Congenial" panose="02000503040000020004" pitchFamily="2" charset="0"/>
              </a:rPr>
              <a:t>Politique éducative renforcée (projets culturels, Orchestre à l’école, etc.)</a:t>
            </a:r>
          </a:p>
          <a:p>
            <a:pPr algn="ctr"/>
            <a:endParaRPr lang="fr-FR" dirty="0">
              <a:solidFill>
                <a:schemeClr val="bg1"/>
              </a:solidFill>
              <a:latin typeface="Congenial" panose="02000503040000020004" pitchFamily="2" charset="0"/>
            </a:endParaRPr>
          </a:p>
        </p:txBody>
      </p:sp>
      <p:sp>
        <p:nvSpPr>
          <p:cNvPr id="494" name="Google Shape;494;p61">
            <a:extLst>
              <a:ext uri="{FF2B5EF4-FFF2-40B4-BE49-F238E27FC236}">
                <a16:creationId xmlns:a16="http://schemas.microsoft.com/office/drawing/2014/main" id="{8DE90D85-FDC3-EDFD-7BDC-B85CFE614ABC}"/>
              </a:ext>
            </a:extLst>
          </p:cNvPr>
          <p:cNvSpPr txBox="1">
            <a:spLocks noGrp="1"/>
          </p:cNvSpPr>
          <p:nvPr>
            <p:ph type="title"/>
          </p:nvPr>
        </p:nvSpPr>
        <p:spPr>
          <a:xfrm>
            <a:off x="0" y="-1"/>
            <a:ext cx="9144000" cy="730251"/>
          </a:xfrm>
          <a:prstGeom prst="rect">
            <a:avLst/>
          </a:prstGeom>
          <a:solidFill>
            <a:srgbClr val="395067"/>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Orientations et perspectives financières 2024</a:t>
            </a:r>
            <a:br>
              <a:rPr lang="fr-FR" sz="2600" cap="small" dirty="0">
                <a:solidFill>
                  <a:schemeClr val="bg1">
                    <a:lumMod val="90000"/>
                  </a:schemeClr>
                </a:solidFill>
                <a:latin typeface="Montserrat" panose="00000500000000000000" pitchFamily="2" charset="0"/>
              </a:rPr>
            </a:br>
            <a:r>
              <a:rPr lang="fr-FR" sz="2200" dirty="0">
                <a:solidFill>
                  <a:schemeClr val="bg1">
                    <a:lumMod val="90000"/>
                  </a:schemeClr>
                </a:solidFill>
                <a:latin typeface="Montserrat" panose="00000500000000000000" pitchFamily="2" charset="0"/>
              </a:rPr>
              <a:t>Politiques municipales - focus</a:t>
            </a:r>
            <a:endParaRPr sz="2200" dirty="0">
              <a:solidFill>
                <a:schemeClr val="bg1">
                  <a:lumMod val="90000"/>
                </a:schemeClr>
              </a:solidFill>
              <a:latin typeface="Montserrat" panose="00000500000000000000" pitchFamily="2" charset="0"/>
            </a:endParaRPr>
          </a:p>
        </p:txBody>
      </p:sp>
      <p:grpSp>
        <p:nvGrpSpPr>
          <p:cNvPr id="11" name="Google Shape;6647;p142">
            <a:extLst>
              <a:ext uri="{FF2B5EF4-FFF2-40B4-BE49-F238E27FC236}">
                <a16:creationId xmlns:a16="http://schemas.microsoft.com/office/drawing/2014/main" id="{84928AC6-1060-DE80-8CEF-8BC46B504988}"/>
              </a:ext>
            </a:extLst>
          </p:cNvPr>
          <p:cNvGrpSpPr>
            <a:grpSpLocks noChangeAspect="1"/>
          </p:cNvGrpSpPr>
          <p:nvPr/>
        </p:nvGrpSpPr>
        <p:grpSpPr>
          <a:xfrm>
            <a:off x="354005" y="1422993"/>
            <a:ext cx="359581" cy="404129"/>
            <a:chOff x="1492675" y="2620775"/>
            <a:chExt cx="481825" cy="481825"/>
          </a:xfrm>
          <a:solidFill>
            <a:schemeClr val="bg1"/>
          </a:solidFill>
        </p:grpSpPr>
        <p:sp>
          <p:nvSpPr>
            <p:cNvPr id="13" name="Google Shape;6648;p142">
              <a:extLst>
                <a:ext uri="{FF2B5EF4-FFF2-40B4-BE49-F238E27FC236}">
                  <a16:creationId xmlns:a16="http://schemas.microsoft.com/office/drawing/2014/main" id="{0E95DD54-DCFA-1EBF-3135-386ABD1B189D}"/>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6649;p142">
              <a:extLst>
                <a:ext uri="{FF2B5EF4-FFF2-40B4-BE49-F238E27FC236}">
                  <a16:creationId xmlns:a16="http://schemas.microsoft.com/office/drawing/2014/main" id="{0875DE5C-9ED7-97BB-9FC6-80A11B814DE7}"/>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3" name="Image 2">
            <a:extLst>
              <a:ext uri="{FF2B5EF4-FFF2-40B4-BE49-F238E27FC236}">
                <a16:creationId xmlns:a16="http://schemas.microsoft.com/office/drawing/2014/main" id="{426F2793-980E-5C0D-A148-86FBED4C4C1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
        <p:nvSpPr>
          <p:cNvPr id="18" name="ZoneTexte 17">
            <a:extLst>
              <a:ext uri="{FF2B5EF4-FFF2-40B4-BE49-F238E27FC236}">
                <a16:creationId xmlns:a16="http://schemas.microsoft.com/office/drawing/2014/main" id="{12C102CF-465C-F396-BC57-5F46CBBFFBAE}"/>
              </a:ext>
            </a:extLst>
          </p:cNvPr>
          <p:cNvSpPr txBox="1">
            <a:spLocks noChangeAspect="1"/>
          </p:cNvSpPr>
          <p:nvPr/>
        </p:nvSpPr>
        <p:spPr>
          <a:xfrm>
            <a:off x="3313263" y="730247"/>
            <a:ext cx="2070000" cy="2070000"/>
          </a:xfrm>
          <a:prstGeom prst="rect">
            <a:avLst/>
          </a:prstGeom>
          <a:solidFill>
            <a:srgbClr val="ED6B69"/>
          </a:solidFill>
        </p:spPr>
        <p:txBody>
          <a:bodyPr wrap="square" lIns="72000" rIns="72000" rtlCol="0">
            <a:spAutoFit/>
          </a:bodyPr>
          <a:lstStyle/>
          <a:p>
            <a:pPr algn="ctr">
              <a:spcAft>
                <a:spcPts val="1200"/>
              </a:spcAft>
            </a:pPr>
            <a:r>
              <a:rPr lang="fr-FR" dirty="0">
                <a:solidFill>
                  <a:schemeClr val="bg1"/>
                </a:solidFill>
                <a:latin typeface="Congenial" panose="02000503040000020004" pitchFamily="2" charset="0"/>
              </a:rPr>
              <a:t>Evènements et soutien aux acteurs locaux</a:t>
            </a:r>
          </a:p>
          <a:p>
            <a:pPr algn="ctr"/>
            <a:r>
              <a:rPr lang="fr-FR" sz="1100" i="1" dirty="0">
                <a:solidFill>
                  <a:schemeClr val="bg1"/>
                </a:solidFill>
                <a:latin typeface="Congenial" panose="02000503040000020004" pitchFamily="2" charset="0"/>
              </a:rPr>
              <a:t>Evènements récurrents</a:t>
            </a:r>
          </a:p>
          <a:p>
            <a:pPr algn="ctr"/>
            <a:r>
              <a:rPr lang="fr-FR" sz="1100" i="1" dirty="0">
                <a:solidFill>
                  <a:schemeClr val="bg1"/>
                </a:solidFill>
                <a:latin typeface="Congenial" panose="02000503040000020004" pitchFamily="2" charset="0"/>
              </a:rPr>
              <a:t>Festivités autour des JO</a:t>
            </a:r>
          </a:p>
          <a:p>
            <a:pPr algn="ctr">
              <a:spcAft>
                <a:spcPts val="1200"/>
              </a:spcAft>
            </a:pPr>
            <a:r>
              <a:rPr lang="fr-FR" sz="1100" i="1" dirty="0">
                <a:solidFill>
                  <a:schemeClr val="bg1"/>
                </a:solidFill>
                <a:latin typeface="Congenial" panose="02000503040000020004" pitchFamily="2" charset="0"/>
              </a:rPr>
              <a:t>Anniversaires de Jumelage Soutien renforcé au Théâtre</a:t>
            </a:r>
            <a:endParaRPr lang="fr-FR" sz="1100" dirty="0">
              <a:solidFill>
                <a:schemeClr val="bg1"/>
              </a:solidFill>
              <a:latin typeface="Congenial" panose="02000503040000020004" pitchFamily="2" charset="0"/>
            </a:endParaRPr>
          </a:p>
          <a:p>
            <a:pPr algn="ctr"/>
            <a:r>
              <a:rPr lang="fr-FR" sz="1800" b="1" dirty="0">
                <a:solidFill>
                  <a:schemeClr val="bg1"/>
                </a:solidFill>
                <a:latin typeface="Congenial" panose="02000503040000020004" pitchFamily="2" charset="0"/>
              </a:rPr>
              <a:t>600 K€</a:t>
            </a:r>
          </a:p>
          <a:p>
            <a:pPr algn="ctr"/>
            <a:r>
              <a:rPr lang="fr-FR" sz="1200" dirty="0">
                <a:solidFill>
                  <a:schemeClr val="bg1"/>
                </a:solidFill>
                <a:latin typeface="Congenial" panose="02000503040000020004" pitchFamily="2" charset="0"/>
              </a:rPr>
              <a:t>de soutien aux associations</a:t>
            </a:r>
            <a:endParaRPr lang="fr-FR" dirty="0">
              <a:solidFill>
                <a:schemeClr val="bg1"/>
              </a:solidFill>
              <a:latin typeface="Congenial" panose="02000503040000020004" pitchFamily="2" charset="0"/>
            </a:endParaRPr>
          </a:p>
        </p:txBody>
      </p:sp>
      <p:grpSp>
        <p:nvGrpSpPr>
          <p:cNvPr id="38" name="Groupe 37">
            <a:extLst>
              <a:ext uri="{FF2B5EF4-FFF2-40B4-BE49-F238E27FC236}">
                <a16:creationId xmlns:a16="http://schemas.microsoft.com/office/drawing/2014/main" id="{5E2BC9B0-39DB-01BF-3866-8EB72C670E8B}"/>
              </a:ext>
            </a:extLst>
          </p:cNvPr>
          <p:cNvGrpSpPr/>
          <p:nvPr/>
        </p:nvGrpSpPr>
        <p:grpSpPr>
          <a:xfrm>
            <a:off x="1882579" y="1113991"/>
            <a:ext cx="791369" cy="359252"/>
            <a:chOff x="1777349" y="1112478"/>
            <a:chExt cx="791369" cy="359252"/>
          </a:xfrm>
          <a:solidFill>
            <a:schemeClr val="bg1"/>
          </a:solidFill>
        </p:grpSpPr>
        <p:grpSp>
          <p:nvGrpSpPr>
            <p:cNvPr id="23" name="Google Shape;8094;p145">
              <a:extLst>
                <a:ext uri="{FF2B5EF4-FFF2-40B4-BE49-F238E27FC236}">
                  <a16:creationId xmlns:a16="http://schemas.microsoft.com/office/drawing/2014/main" id="{AC1C37B6-5578-F921-FBB0-3C401D887C6D}"/>
                </a:ext>
              </a:extLst>
            </p:cNvPr>
            <p:cNvGrpSpPr/>
            <p:nvPr/>
          </p:nvGrpSpPr>
          <p:grpSpPr>
            <a:xfrm>
              <a:off x="1777349" y="1112478"/>
              <a:ext cx="358999" cy="359252"/>
              <a:chOff x="-55595775" y="3982375"/>
              <a:chExt cx="319025" cy="319250"/>
            </a:xfrm>
            <a:grpFill/>
          </p:grpSpPr>
          <p:sp>
            <p:nvSpPr>
              <p:cNvPr id="24" name="Google Shape;8095;p145">
                <a:extLst>
                  <a:ext uri="{FF2B5EF4-FFF2-40B4-BE49-F238E27FC236}">
                    <a16:creationId xmlns:a16="http://schemas.microsoft.com/office/drawing/2014/main" id="{4C7E375E-6EA7-B21A-7888-29FAD7A47D25}"/>
                  </a:ext>
                </a:extLst>
              </p:cNvPr>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096;p145">
                <a:extLst>
                  <a:ext uri="{FF2B5EF4-FFF2-40B4-BE49-F238E27FC236}">
                    <a16:creationId xmlns:a16="http://schemas.microsoft.com/office/drawing/2014/main" id="{29E6B82E-438A-18CE-F95E-245F7B6A091B}"/>
                  </a:ext>
                </a:extLst>
              </p:cNvPr>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97;p145">
                <a:extLst>
                  <a:ext uri="{FF2B5EF4-FFF2-40B4-BE49-F238E27FC236}">
                    <a16:creationId xmlns:a16="http://schemas.microsoft.com/office/drawing/2014/main" id="{4571E9F0-3A4D-BC14-64B2-8274DDD2670E}"/>
                  </a:ext>
                </a:extLst>
              </p:cNvPr>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98;p145">
                <a:extLst>
                  <a:ext uri="{FF2B5EF4-FFF2-40B4-BE49-F238E27FC236}">
                    <a16:creationId xmlns:a16="http://schemas.microsoft.com/office/drawing/2014/main" id="{589A0FDD-76CE-D8FD-63DB-DD902B207DC8}"/>
                  </a:ext>
                </a:extLst>
              </p:cNvPr>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099;p145">
                <a:extLst>
                  <a:ext uri="{FF2B5EF4-FFF2-40B4-BE49-F238E27FC236}">
                    <a16:creationId xmlns:a16="http://schemas.microsoft.com/office/drawing/2014/main" id="{3F17A36D-A3F1-15DE-3AB9-AB534C7AF6A0}"/>
                  </a:ext>
                </a:extLst>
              </p:cNvPr>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100;p145">
                <a:extLst>
                  <a:ext uri="{FF2B5EF4-FFF2-40B4-BE49-F238E27FC236}">
                    <a16:creationId xmlns:a16="http://schemas.microsoft.com/office/drawing/2014/main" id="{B0F61EDB-04F0-3E28-B3A2-E46AA1A6F780}"/>
                  </a:ext>
                </a:extLst>
              </p:cNvPr>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8323;p145">
              <a:extLst>
                <a:ext uri="{FF2B5EF4-FFF2-40B4-BE49-F238E27FC236}">
                  <a16:creationId xmlns:a16="http://schemas.microsoft.com/office/drawing/2014/main" id="{8BEB9F3F-247E-C2CB-E978-D144C22EF505}"/>
                </a:ext>
              </a:extLst>
            </p:cNvPr>
            <p:cNvGrpSpPr/>
            <p:nvPr/>
          </p:nvGrpSpPr>
          <p:grpSpPr>
            <a:xfrm>
              <a:off x="2231015" y="1112478"/>
              <a:ext cx="337703" cy="357845"/>
              <a:chOff x="-52450000" y="3584850"/>
              <a:chExt cx="300100" cy="318000"/>
            </a:xfrm>
            <a:grpFill/>
          </p:grpSpPr>
          <p:sp>
            <p:nvSpPr>
              <p:cNvPr id="31" name="Google Shape;8324;p145">
                <a:extLst>
                  <a:ext uri="{FF2B5EF4-FFF2-40B4-BE49-F238E27FC236}">
                    <a16:creationId xmlns:a16="http://schemas.microsoft.com/office/drawing/2014/main" id="{42AEEDE5-53F0-E435-0DE7-7FBA8133EEDF}"/>
                  </a:ext>
                </a:extLst>
              </p:cNvPr>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25;p145">
                <a:extLst>
                  <a:ext uri="{FF2B5EF4-FFF2-40B4-BE49-F238E27FC236}">
                    <a16:creationId xmlns:a16="http://schemas.microsoft.com/office/drawing/2014/main" id="{EACBE6DE-3E08-7C1A-BA1D-6CC4EE1617C2}"/>
                  </a:ext>
                </a:extLst>
              </p:cNvPr>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26;p145">
                <a:extLst>
                  <a:ext uri="{FF2B5EF4-FFF2-40B4-BE49-F238E27FC236}">
                    <a16:creationId xmlns:a16="http://schemas.microsoft.com/office/drawing/2014/main" id="{1AEEA321-A8D8-B474-64CF-C9D111E9DA12}"/>
                  </a:ext>
                </a:extLst>
              </p:cNvPr>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27;p145">
                <a:extLst>
                  <a:ext uri="{FF2B5EF4-FFF2-40B4-BE49-F238E27FC236}">
                    <a16:creationId xmlns:a16="http://schemas.microsoft.com/office/drawing/2014/main" id="{9A20DE14-BC20-73AB-2C02-3F274B397219}"/>
                  </a:ext>
                </a:extLst>
              </p:cNvPr>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28;p145">
                <a:extLst>
                  <a:ext uri="{FF2B5EF4-FFF2-40B4-BE49-F238E27FC236}">
                    <a16:creationId xmlns:a16="http://schemas.microsoft.com/office/drawing/2014/main" id="{4995E215-DF3E-A0B3-DB9F-458B62852486}"/>
                  </a:ext>
                </a:extLst>
              </p:cNvPr>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329;p145">
                <a:extLst>
                  <a:ext uri="{FF2B5EF4-FFF2-40B4-BE49-F238E27FC236}">
                    <a16:creationId xmlns:a16="http://schemas.microsoft.com/office/drawing/2014/main" id="{D1E5FA90-C2EF-D6A4-B9B4-D6814DFF7D85}"/>
                  </a:ext>
                </a:extLst>
              </p:cNvPr>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330;p145">
                <a:extLst>
                  <a:ext uri="{FF2B5EF4-FFF2-40B4-BE49-F238E27FC236}">
                    <a16:creationId xmlns:a16="http://schemas.microsoft.com/office/drawing/2014/main" id="{8F247AD5-5B59-9AB7-49BF-B7CBAA87F856}"/>
                  </a:ext>
                </a:extLst>
              </p:cNvPr>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 name="Groupe 50">
            <a:extLst>
              <a:ext uri="{FF2B5EF4-FFF2-40B4-BE49-F238E27FC236}">
                <a16:creationId xmlns:a16="http://schemas.microsoft.com/office/drawing/2014/main" id="{C40895B5-C771-960D-817F-CCBECEFEAADB}"/>
              </a:ext>
            </a:extLst>
          </p:cNvPr>
          <p:cNvGrpSpPr/>
          <p:nvPr/>
        </p:nvGrpSpPr>
        <p:grpSpPr>
          <a:xfrm>
            <a:off x="5624069" y="2106092"/>
            <a:ext cx="3295951" cy="1334309"/>
            <a:chOff x="2668100" y="1068697"/>
            <a:chExt cx="2135578" cy="1334309"/>
          </a:xfrm>
        </p:grpSpPr>
        <p:sp>
          <p:nvSpPr>
            <p:cNvPr id="52" name="Google Shape;502;p61">
              <a:extLst>
                <a:ext uri="{FF2B5EF4-FFF2-40B4-BE49-F238E27FC236}">
                  <a16:creationId xmlns:a16="http://schemas.microsoft.com/office/drawing/2014/main" id="{5F626388-7D88-246E-8B8F-BE5935876345}"/>
                </a:ext>
              </a:extLst>
            </p:cNvPr>
            <p:cNvSpPr txBox="1">
              <a:spLocks/>
            </p:cNvSpPr>
            <p:nvPr/>
          </p:nvSpPr>
          <p:spPr>
            <a:xfrm>
              <a:off x="2668100" y="1450421"/>
              <a:ext cx="2135578"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fr-FR" sz="1500" dirty="0">
                  <a:solidFill>
                    <a:srgbClr val="395067"/>
                  </a:solidFill>
                </a:rPr>
                <a:t>de financement supplémentaire des politiques municipales </a:t>
              </a:r>
            </a:p>
            <a:p>
              <a:pPr marL="0" indent="0" algn="ctr">
                <a:buFont typeface="Montserrat"/>
                <a:buNone/>
              </a:pPr>
              <a:r>
                <a:rPr lang="fr-FR" sz="1200" dirty="0">
                  <a:solidFill>
                    <a:srgbClr val="395067"/>
                  </a:solidFill>
                </a:rPr>
                <a:t>(hors frais de personnel)</a:t>
              </a:r>
              <a:endParaRPr lang="en" sz="1200" dirty="0">
                <a:solidFill>
                  <a:srgbClr val="395067"/>
                </a:solidFill>
              </a:endParaRPr>
            </a:p>
          </p:txBody>
        </p:sp>
        <p:sp>
          <p:nvSpPr>
            <p:cNvPr id="53" name="ZoneTexte 52">
              <a:extLst>
                <a:ext uri="{FF2B5EF4-FFF2-40B4-BE49-F238E27FC236}">
                  <a16:creationId xmlns:a16="http://schemas.microsoft.com/office/drawing/2014/main" id="{D29E311A-CF61-2364-10E2-C11E3E8EFCD0}"/>
                </a:ext>
              </a:extLst>
            </p:cNvPr>
            <p:cNvSpPr txBox="1"/>
            <p:nvPr/>
          </p:nvSpPr>
          <p:spPr>
            <a:xfrm>
              <a:off x="2886225" y="1068697"/>
              <a:ext cx="1694638" cy="523220"/>
            </a:xfrm>
            <a:prstGeom prst="rect">
              <a:avLst/>
            </a:prstGeom>
            <a:noFill/>
          </p:spPr>
          <p:txBody>
            <a:bodyPr wrap="square">
              <a:spAutoFit/>
            </a:bodyPr>
            <a:lstStyle/>
            <a:p>
              <a:pPr marL="268288" indent="-268288" algn="ctr">
                <a:buFont typeface="Montserrat"/>
                <a:buNone/>
              </a:pPr>
              <a:r>
                <a:rPr lang="en" sz="2800" b="1" dirty="0">
                  <a:solidFill>
                    <a:srgbClr val="395067"/>
                  </a:solidFill>
                  <a:latin typeface="Montserrat" panose="00000500000000000000" pitchFamily="2" charset="0"/>
                </a:rPr>
                <a:t>+ 610 K€ </a:t>
              </a:r>
              <a:endParaRPr lang="en" sz="1400" dirty="0">
                <a:solidFill>
                  <a:srgbClr val="395067"/>
                </a:solidFill>
                <a:latin typeface="Montserrat" panose="00000500000000000000" pitchFamily="2" charset="0"/>
              </a:endParaRPr>
            </a:p>
          </p:txBody>
        </p:sp>
      </p:grpSp>
      <p:sp>
        <p:nvSpPr>
          <p:cNvPr id="63" name="Rectangle 62">
            <a:extLst>
              <a:ext uri="{FF2B5EF4-FFF2-40B4-BE49-F238E27FC236}">
                <a16:creationId xmlns:a16="http://schemas.microsoft.com/office/drawing/2014/main" id="{D8855E6B-739E-1B79-D677-7EE5E7C1565F}"/>
              </a:ext>
            </a:extLst>
          </p:cNvPr>
          <p:cNvSpPr/>
          <p:nvPr/>
        </p:nvSpPr>
        <p:spPr>
          <a:xfrm>
            <a:off x="1242000" y="2800800"/>
            <a:ext cx="2070000" cy="2070553"/>
          </a:xfrm>
          <a:prstGeom prst="rect">
            <a:avLst/>
          </a:prstGeom>
          <a:solidFill>
            <a:srgbClr val="395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9" name="ZoneTexte 448">
            <a:extLst>
              <a:ext uri="{FF2B5EF4-FFF2-40B4-BE49-F238E27FC236}">
                <a16:creationId xmlns:a16="http://schemas.microsoft.com/office/drawing/2014/main" id="{F8D355B3-A2B7-F986-8668-7CA4017A2419}"/>
              </a:ext>
            </a:extLst>
          </p:cNvPr>
          <p:cNvSpPr txBox="1"/>
          <p:nvPr/>
        </p:nvSpPr>
        <p:spPr>
          <a:xfrm>
            <a:off x="1240964" y="2800800"/>
            <a:ext cx="2070000" cy="2070000"/>
          </a:xfrm>
          <a:prstGeom prst="rect">
            <a:avLst/>
          </a:prstGeom>
          <a:solidFill>
            <a:srgbClr val="AF9879"/>
          </a:solidFill>
        </p:spPr>
        <p:txBody>
          <a:bodyPr wrap="square" lIns="36000" rIns="36000">
            <a:spAutoFit/>
          </a:bodyPr>
          <a:lstStyle/>
          <a:p>
            <a:pPr algn="ctr"/>
            <a:r>
              <a:rPr lang="fr-FR" dirty="0">
                <a:solidFill>
                  <a:schemeClr val="bg1"/>
                </a:solidFill>
                <a:latin typeface="Congenial" panose="02000503040000020004" pitchFamily="2" charset="0"/>
              </a:rPr>
              <a:t>Solidarité</a:t>
            </a:r>
          </a:p>
          <a:p>
            <a:pPr algn="ctr"/>
            <a:endParaRPr lang="fr-FR" dirty="0">
              <a:solidFill>
                <a:schemeClr val="bg1"/>
              </a:solidFill>
              <a:latin typeface="Congenial" panose="02000503040000020004" pitchFamily="2" charset="0"/>
            </a:endParaRPr>
          </a:p>
          <a:p>
            <a:pPr algn="ctr"/>
            <a:r>
              <a:rPr lang="fr-FR" sz="1100" i="1" dirty="0">
                <a:solidFill>
                  <a:schemeClr val="bg1"/>
                </a:solidFill>
                <a:latin typeface="Congenial" panose="02000503040000020004" pitchFamily="2" charset="0"/>
              </a:rPr>
              <a:t>Intensification des permanences ADIL</a:t>
            </a:r>
          </a:p>
          <a:p>
            <a:pPr algn="ctr"/>
            <a:r>
              <a:rPr lang="fr-FR" sz="1100" i="1" dirty="0">
                <a:solidFill>
                  <a:schemeClr val="bg1"/>
                </a:solidFill>
                <a:latin typeface="Congenial" panose="02000503040000020004" pitchFamily="2" charset="0"/>
              </a:rPr>
              <a:t>Amélioration des conditions d’accessibilité </a:t>
            </a:r>
          </a:p>
          <a:p>
            <a:pPr algn="ctr"/>
            <a:endParaRPr lang="fr-FR" sz="1100" i="1" dirty="0">
              <a:solidFill>
                <a:schemeClr val="bg1"/>
              </a:solidFill>
              <a:latin typeface="Congenial" panose="02000503040000020004" pitchFamily="2" charset="0"/>
            </a:endParaRPr>
          </a:p>
          <a:p>
            <a:pPr algn="ctr"/>
            <a:r>
              <a:rPr lang="fr-FR" sz="1800" dirty="0">
                <a:solidFill>
                  <a:schemeClr val="bg1"/>
                </a:solidFill>
                <a:latin typeface="Congenial" panose="02000503040000020004" pitchFamily="2" charset="0"/>
              </a:rPr>
              <a:t>+212 K€</a:t>
            </a:r>
          </a:p>
          <a:p>
            <a:pPr algn="ctr"/>
            <a:r>
              <a:rPr lang="fr-FR" sz="1200" dirty="0">
                <a:solidFill>
                  <a:schemeClr val="bg1"/>
                </a:solidFill>
                <a:latin typeface="Congenial" panose="02000503040000020004" pitchFamily="2" charset="0"/>
              </a:rPr>
              <a:t>de subvention de fonctionnement au CCAS</a:t>
            </a:r>
            <a:endParaRPr lang="fr-FR" dirty="0">
              <a:solidFill>
                <a:schemeClr val="bg1"/>
              </a:solidFill>
              <a:latin typeface="Congenial" panose="02000503040000020004" pitchFamily="2" charset="0"/>
            </a:endParaRPr>
          </a:p>
        </p:txBody>
      </p:sp>
      <p:grpSp>
        <p:nvGrpSpPr>
          <p:cNvPr id="450" name="Google Shape;7105;p143">
            <a:extLst>
              <a:ext uri="{FF2B5EF4-FFF2-40B4-BE49-F238E27FC236}">
                <a16:creationId xmlns:a16="http://schemas.microsoft.com/office/drawing/2014/main" id="{CA4CF5FB-9639-A82B-7C7C-4F3F81F43DAE}"/>
              </a:ext>
            </a:extLst>
          </p:cNvPr>
          <p:cNvGrpSpPr/>
          <p:nvPr/>
        </p:nvGrpSpPr>
        <p:grpSpPr>
          <a:xfrm>
            <a:off x="4236397" y="3178615"/>
            <a:ext cx="299344" cy="351880"/>
            <a:chOff x="-27691025" y="3175300"/>
            <a:chExt cx="251275" cy="295375"/>
          </a:xfrm>
          <a:solidFill>
            <a:schemeClr val="bg1"/>
          </a:solidFill>
        </p:grpSpPr>
        <p:sp>
          <p:nvSpPr>
            <p:cNvPr id="451" name="Google Shape;7106;p143">
              <a:extLst>
                <a:ext uri="{FF2B5EF4-FFF2-40B4-BE49-F238E27FC236}">
                  <a16:creationId xmlns:a16="http://schemas.microsoft.com/office/drawing/2014/main" id="{81286964-C784-91F2-58D8-8445E615A903}"/>
                </a:ext>
              </a:extLst>
            </p:cNvPr>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7107;p143">
              <a:extLst>
                <a:ext uri="{FF2B5EF4-FFF2-40B4-BE49-F238E27FC236}">
                  <a16:creationId xmlns:a16="http://schemas.microsoft.com/office/drawing/2014/main" id="{A0DCCE80-8C1E-9A46-62C1-53F9CBD23D14}"/>
                </a:ext>
              </a:extLst>
            </p:cNvPr>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7108;p143">
              <a:extLst>
                <a:ext uri="{FF2B5EF4-FFF2-40B4-BE49-F238E27FC236}">
                  <a16:creationId xmlns:a16="http://schemas.microsoft.com/office/drawing/2014/main" id="{77CF688D-51C0-A7E1-62C2-51B132C6DBE8}"/>
                </a:ext>
              </a:extLst>
            </p:cNvPr>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7109;p143">
              <a:extLst>
                <a:ext uri="{FF2B5EF4-FFF2-40B4-BE49-F238E27FC236}">
                  <a16:creationId xmlns:a16="http://schemas.microsoft.com/office/drawing/2014/main" id="{1456A120-2B57-C4C6-C401-44F7E990F7DB}"/>
                </a:ext>
              </a:extLst>
            </p:cNvPr>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892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71FD77BF-3F2B-DC90-0B7F-36169BEA6F72}"/>
            </a:ext>
          </a:extLst>
        </p:cNvPr>
        <p:cNvGrpSpPr/>
        <p:nvPr/>
      </p:nvGrpSpPr>
      <p:grpSpPr>
        <a:xfrm>
          <a:off x="0" y="0"/>
          <a:ext cx="0" cy="0"/>
          <a:chOff x="0" y="0"/>
          <a:chExt cx="0" cy="0"/>
        </a:xfrm>
      </p:grpSpPr>
      <p:sp>
        <p:nvSpPr>
          <p:cNvPr id="494" name="Google Shape;494;p61">
            <a:extLst>
              <a:ext uri="{FF2B5EF4-FFF2-40B4-BE49-F238E27FC236}">
                <a16:creationId xmlns:a16="http://schemas.microsoft.com/office/drawing/2014/main" id="{F2DEF090-9E6D-02A3-D2EA-91044FA8AE84}"/>
              </a:ext>
            </a:extLst>
          </p:cNvPr>
          <p:cNvSpPr txBox="1">
            <a:spLocks noGrp="1"/>
          </p:cNvSpPr>
          <p:nvPr>
            <p:ph type="title"/>
          </p:nvPr>
        </p:nvSpPr>
        <p:spPr>
          <a:xfrm>
            <a:off x="0" y="-1"/>
            <a:ext cx="9144000" cy="730251"/>
          </a:xfrm>
          <a:prstGeom prst="rect">
            <a:avLst/>
          </a:prstGeom>
          <a:solidFill>
            <a:srgbClr val="395067"/>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Orientations et perspectives financières 2024</a:t>
            </a:r>
            <a:br>
              <a:rPr lang="fr-FR" sz="2600" cap="small" dirty="0">
                <a:solidFill>
                  <a:schemeClr val="bg1">
                    <a:lumMod val="90000"/>
                  </a:schemeClr>
                </a:solidFill>
                <a:latin typeface="Montserrat" panose="00000500000000000000" pitchFamily="2" charset="0"/>
              </a:rPr>
            </a:br>
            <a:r>
              <a:rPr lang="fr-FR" sz="2200" dirty="0">
                <a:solidFill>
                  <a:schemeClr val="bg1">
                    <a:lumMod val="90000"/>
                  </a:schemeClr>
                </a:solidFill>
                <a:latin typeface="Montserrat" panose="00000500000000000000" pitchFamily="2" charset="0"/>
              </a:rPr>
              <a:t>Recettes de fonctionnement</a:t>
            </a:r>
            <a:endParaRPr sz="2200" dirty="0">
              <a:solidFill>
                <a:schemeClr val="bg1">
                  <a:lumMod val="90000"/>
                </a:schemeClr>
              </a:solidFill>
              <a:latin typeface="Montserrat" panose="00000500000000000000" pitchFamily="2" charset="0"/>
            </a:endParaRPr>
          </a:p>
        </p:txBody>
      </p:sp>
      <p:grpSp>
        <p:nvGrpSpPr>
          <p:cNvPr id="11" name="Google Shape;6647;p142">
            <a:extLst>
              <a:ext uri="{FF2B5EF4-FFF2-40B4-BE49-F238E27FC236}">
                <a16:creationId xmlns:a16="http://schemas.microsoft.com/office/drawing/2014/main" id="{49B106BD-0E92-3363-64B0-221BB7882F4B}"/>
              </a:ext>
            </a:extLst>
          </p:cNvPr>
          <p:cNvGrpSpPr>
            <a:grpSpLocks noChangeAspect="1"/>
          </p:cNvGrpSpPr>
          <p:nvPr/>
        </p:nvGrpSpPr>
        <p:grpSpPr>
          <a:xfrm>
            <a:off x="354005" y="1422993"/>
            <a:ext cx="359581" cy="404129"/>
            <a:chOff x="1492675" y="2620775"/>
            <a:chExt cx="481825" cy="481825"/>
          </a:xfrm>
          <a:solidFill>
            <a:schemeClr val="bg1"/>
          </a:solidFill>
        </p:grpSpPr>
        <p:sp>
          <p:nvSpPr>
            <p:cNvPr id="13" name="Google Shape;6648;p142">
              <a:extLst>
                <a:ext uri="{FF2B5EF4-FFF2-40B4-BE49-F238E27FC236}">
                  <a16:creationId xmlns:a16="http://schemas.microsoft.com/office/drawing/2014/main" id="{0DB8AC67-37AA-7922-3220-190E60A15B90}"/>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6649;p142">
              <a:extLst>
                <a:ext uri="{FF2B5EF4-FFF2-40B4-BE49-F238E27FC236}">
                  <a16:creationId xmlns:a16="http://schemas.microsoft.com/office/drawing/2014/main" id="{332645E4-187F-EF43-B0C9-49DAF71648F8}"/>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3" name="Image 2">
            <a:extLst>
              <a:ext uri="{FF2B5EF4-FFF2-40B4-BE49-F238E27FC236}">
                <a16:creationId xmlns:a16="http://schemas.microsoft.com/office/drawing/2014/main" id="{96F079DB-9B8F-57AD-7D70-5BD302ED6A6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
        <p:nvSpPr>
          <p:cNvPr id="7" name="ZoneTexte 6">
            <a:extLst>
              <a:ext uri="{FF2B5EF4-FFF2-40B4-BE49-F238E27FC236}">
                <a16:creationId xmlns:a16="http://schemas.microsoft.com/office/drawing/2014/main" id="{DFE27144-48F6-6BE4-2B73-B2AE079C2C0B}"/>
              </a:ext>
            </a:extLst>
          </p:cNvPr>
          <p:cNvSpPr txBox="1"/>
          <p:nvPr/>
        </p:nvSpPr>
        <p:spPr>
          <a:xfrm>
            <a:off x="244042" y="1363007"/>
            <a:ext cx="1195751" cy="307777"/>
          </a:xfrm>
          <a:prstGeom prst="rect">
            <a:avLst/>
          </a:prstGeom>
          <a:solidFill>
            <a:srgbClr val="9AAF8B"/>
          </a:solidFill>
        </p:spPr>
        <p:txBody>
          <a:bodyPr wrap="square" rtlCol="0">
            <a:spAutoFit/>
          </a:bodyPr>
          <a:lstStyle/>
          <a:p>
            <a:pPr algn="ctr"/>
            <a:r>
              <a:rPr lang="fr-FR" b="1" dirty="0">
                <a:solidFill>
                  <a:schemeClr val="bg1"/>
                </a:solidFill>
                <a:latin typeface="Montserrat" panose="00000500000000000000" pitchFamily="2" charset="0"/>
              </a:rPr>
              <a:t>+ 1,19 M€</a:t>
            </a:r>
          </a:p>
        </p:txBody>
      </p:sp>
      <p:sp>
        <p:nvSpPr>
          <p:cNvPr id="15" name="ZoneTexte 14">
            <a:extLst>
              <a:ext uri="{FF2B5EF4-FFF2-40B4-BE49-F238E27FC236}">
                <a16:creationId xmlns:a16="http://schemas.microsoft.com/office/drawing/2014/main" id="{2B7EAAEC-A30E-67B4-8503-32732635738A}"/>
              </a:ext>
            </a:extLst>
          </p:cNvPr>
          <p:cNvSpPr txBox="1"/>
          <p:nvPr/>
        </p:nvSpPr>
        <p:spPr>
          <a:xfrm>
            <a:off x="0" y="865137"/>
            <a:ext cx="9144000" cy="338554"/>
          </a:xfrm>
          <a:prstGeom prst="rect">
            <a:avLst/>
          </a:prstGeom>
          <a:noFill/>
        </p:spPr>
        <p:txBody>
          <a:bodyPr wrap="square">
            <a:spAutoFit/>
          </a:bodyPr>
          <a:lstStyle/>
          <a:p>
            <a:pPr algn="ctr">
              <a:spcAft>
                <a:spcPts val="3000"/>
              </a:spcAft>
            </a:pPr>
            <a:r>
              <a:rPr lang="fr-FR" sz="1600" dirty="0">
                <a:solidFill>
                  <a:schemeClr val="bg1">
                    <a:lumMod val="25000"/>
                  </a:schemeClr>
                </a:solidFill>
                <a:latin typeface="Montserrat" panose="00000500000000000000" pitchFamily="2" charset="0"/>
              </a:rPr>
              <a:t>Une évolution anticipée des </a:t>
            </a:r>
            <a:r>
              <a:rPr lang="fr-FR" sz="1600" b="1" dirty="0">
                <a:solidFill>
                  <a:schemeClr val="bg1">
                    <a:lumMod val="25000"/>
                  </a:schemeClr>
                </a:solidFill>
                <a:latin typeface="Montserrat" panose="00000500000000000000" pitchFamily="2" charset="0"/>
              </a:rPr>
              <a:t>recettes</a:t>
            </a:r>
            <a:r>
              <a:rPr lang="fr-FR" sz="1600" dirty="0">
                <a:solidFill>
                  <a:schemeClr val="bg1">
                    <a:lumMod val="25000"/>
                  </a:schemeClr>
                </a:solidFill>
                <a:latin typeface="Montserrat" panose="00000500000000000000" pitchFamily="2" charset="0"/>
              </a:rPr>
              <a:t> estimée à </a:t>
            </a:r>
            <a:r>
              <a:rPr lang="fr-FR" sz="1600" b="1" dirty="0">
                <a:solidFill>
                  <a:schemeClr val="bg1">
                    <a:lumMod val="25000"/>
                  </a:schemeClr>
                </a:solidFill>
                <a:latin typeface="Montserrat" panose="00000500000000000000" pitchFamily="2" charset="0"/>
              </a:rPr>
              <a:t>+ 0,95 M€ </a:t>
            </a:r>
            <a:r>
              <a:rPr lang="fr-FR" sz="1600" dirty="0">
                <a:solidFill>
                  <a:schemeClr val="bg1">
                    <a:lumMod val="25000"/>
                  </a:schemeClr>
                </a:solidFill>
                <a:latin typeface="Montserrat" panose="00000500000000000000" pitchFamily="2" charset="0"/>
              </a:rPr>
              <a:t>en 2024:</a:t>
            </a:r>
          </a:p>
        </p:txBody>
      </p:sp>
      <p:sp>
        <p:nvSpPr>
          <p:cNvPr id="8" name="ZoneTexte 7">
            <a:extLst>
              <a:ext uri="{FF2B5EF4-FFF2-40B4-BE49-F238E27FC236}">
                <a16:creationId xmlns:a16="http://schemas.microsoft.com/office/drawing/2014/main" id="{80E131B4-C146-871B-679B-E8B5E17333A5}"/>
              </a:ext>
            </a:extLst>
          </p:cNvPr>
          <p:cNvSpPr txBox="1"/>
          <p:nvPr/>
        </p:nvSpPr>
        <p:spPr>
          <a:xfrm>
            <a:off x="1517671" y="1260544"/>
            <a:ext cx="4788000" cy="523220"/>
          </a:xfrm>
          <a:prstGeom prst="rect">
            <a:avLst/>
          </a:prstGeom>
          <a:noFill/>
        </p:spPr>
        <p:txBody>
          <a:bodyPr wrap="square">
            <a:spAutoFit/>
          </a:bodyPr>
          <a:lstStyle/>
          <a:p>
            <a:pPr algn="just"/>
            <a:r>
              <a:rPr lang="fr-FR" b="1" dirty="0">
                <a:solidFill>
                  <a:schemeClr val="bg1">
                    <a:lumMod val="25000"/>
                  </a:schemeClr>
                </a:solidFill>
                <a:latin typeface="Montserrat" panose="00000500000000000000" pitchFamily="2" charset="0"/>
              </a:rPr>
              <a:t>Revalorisation </a:t>
            </a:r>
            <a:r>
              <a:rPr lang="fr-FR" dirty="0">
                <a:solidFill>
                  <a:schemeClr val="bg1">
                    <a:lumMod val="25000"/>
                  </a:schemeClr>
                </a:solidFill>
                <a:latin typeface="Montserrat" panose="00000500000000000000" pitchFamily="2" charset="0"/>
              </a:rPr>
              <a:t>mécaniquement</a:t>
            </a:r>
            <a:r>
              <a:rPr lang="fr-FR" b="1" dirty="0">
                <a:solidFill>
                  <a:schemeClr val="bg1">
                    <a:lumMod val="25000"/>
                  </a:schemeClr>
                </a:solidFill>
                <a:latin typeface="Montserrat" panose="00000500000000000000" pitchFamily="2" charset="0"/>
              </a:rPr>
              <a:t> des bases fiscales</a:t>
            </a:r>
            <a:r>
              <a:rPr lang="fr-FR" dirty="0">
                <a:solidFill>
                  <a:schemeClr val="bg1">
                    <a:lumMod val="25000"/>
                  </a:schemeClr>
                </a:solidFill>
                <a:latin typeface="Montserrat" panose="00000500000000000000" pitchFamily="2" charset="0"/>
              </a:rPr>
              <a:t> induite par l’inflation </a:t>
            </a:r>
            <a:endParaRPr lang="fr-FR" dirty="0"/>
          </a:p>
        </p:txBody>
      </p:sp>
      <p:sp>
        <p:nvSpPr>
          <p:cNvPr id="9" name="ZoneTexte 8">
            <a:extLst>
              <a:ext uri="{FF2B5EF4-FFF2-40B4-BE49-F238E27FC236}">
                <a16:creationId xmlns:a16="http://schemas.microsoft.com/office/drawing/2014/main" id="{D50BDEFF-333B-81B1-8278-E7ACC84C047B}"/>
              </a:ext>
            </a:extLst>
          </p:cNvPr>
          <p:cNvSpPr txBox="1"/>
          <p:nvPr/>
        </p:nvSpPr>
        <p:spPr>
          <a:xfrm>
            <a:off x="244042" y="1973514"/>
            <a:ext cx="1195751" cy="307777"/>
          </a:xfrm>
          <a:prstGeom prst="rect">
            <a:avLst/>
          </a:prstGeom>
          <a:solidFill>
            <a:srgbClr val="9AAF8B"/>
          </a:solidFill>
        </p:spPr>
        <p:txBody>
          <a:bodyPr wrap="square" rtlCol="0">
            <a:spAutoFit/>
          </a:bodyPr>
          <a:lstStyle/>
          <a:p>
            <a:pPr algn="ctr"/>
            <a:r>
              <a:rPr lang="fr-FR" b="1" dirty="0">
                <a:solidFill>
                  <a:schemeClr val="bg1"/>
                </a:solidFill>
                <a:latin typeface="Montserrat" panose="00000500000000000000" pitchFamily="2" charset="0"/>
              </a:rPr>
              <a:t>+ 230 K€</a:t>
            </a:r>
          </a:p>
        </p:txBody>
      </p:sp>
      <p:sp>
        <p:nvSpPr>
          <p:cNvPr id="10" name="ZoneTexte 9">
            <a:extLst>
              <a:ext uri="{FF2B5EF4-FFF2-40B4-BE49-F238E27FC236}">
                <a16:creationId xmlns:a16="http://schemas.microsoft.com/office/drawing/2014/main" id="{3689788D-3570-510B-73E0-9E606DF6BA9D}"/>
              </a:ext>
            </a:extLst>
          </p:cNvPr>
          <p:cNvSpPr txBox="1"/>
          <p:nvPr/>
        </p:nvSpPr>
        <p:spPr>
          <a:xfrm>
            <a:off x="1517671" y="1871051"/>
            <a:ext cx="4788000" cy="523220"/>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Croissance du </a:t>
            </a:r>
            <a:r>
              <a:rPr lang="fr-FR" b="1" dirty="0">
                <a:solidFill>
                  <a:schemeClr val="bg1">
                    <a:lumMod val="25000"/>
                  </a:schemeClr>
                </a:solidFill>
                <a:latin typeface="Montserrat" panose="00000500000000000000" pitchFamily="2" charset="0"/>
              </a:rPr>
              <a:t>produit des services</a:t>
            </a:r>
            <a:r>
              <a:rPr lang="fr-FR" dirty="0">
                <a:solidFill>
                  <a:schemeClr val="bg1">
                    <a:lumMod val="25000"/>
                  </a:schemeClr>
                </a:solidFill>
                <a:latin typeface="Montserrat" panose="00000500000000000000" pitchFamily="2" charset="0"/>
              </a:rPr>
              <a:t>, résultat d’une </a:t>
            </a:r>
            <a:r>
              <a:rPr lang="fr-FR" dirty="0" err="1">
                <a:solidFill>
                  <a:schemeClr val="bg1">
                    <a:lumMod val="25000"/>
                  </a:schemeClr>
                </a:solidFill>
                <a:latin typeface="Montserrat" panose="00000500000000000000" pitchFamily="2" charset="0"/>
              </a:rPr>
              <a:t>augm</a:t>
            </a:r>
            <a:r>
              <a:rPr lang="fr-FR" dirty="0">
                <a:solidFill>
                  <a:schemeClr val="bg1">
                    <a:lumMod val="25000"/>
                  </a:schemeClr>
                </a:solidFill>
                <a:latin typeface="Montserrat" panose="00000500000000000000" pitchFamily="2" charset="0"/>
              </a:rPr>
              <a:t>. des prestations et de la révision des tarifs</a:t>
            </a:r>
            <a:endParaRPr lang="fr-FR" b="1" dirty="0"/>
          </a:p>
        </p:txBody>
      </p:sp>
      <p:sp>
        <p:nvSpPr>
          <p:cNvPr id="12" name="ZoneTexte 11">
            <a:extLst>
              <a:ext uri="{FF2B5EF4-FFF2-40B4-BE49-F238E27FC236}">
                <a16:creationId xmlns:a16="http://schemas.microsoft.com/office/drawing/2014/main" id="{57A4D943-A566-3EF1-D581-D172DA8D7941}"/>
              </a:ext>
            </a:extLst>
          </p:cNvPr>
          <p:cNvSpPr txBox="1"/>
          <p:nvPr/>
        </p:nvSpPr>
        <p:spPr>
          <a:xfrm>
            <a:off x="244042" y="3202330"/>
            <a:ext cx="1195751" cy="307777"/>
          </a:xfrm>
          <a:prstGeom prst="rect">
            <a:avLst/>
          </a:prstGeom>
          <a:solidFill>
            <a:srgbClr val="ED6B69"/>
          </a:solidFill>
        </p:spPr>
        <p:txBody>
          <a:bodyPr wrap="square" rtlCol="0">
            <a:spAutoFit/>
          </a:bodyPr>
          <a:lstStyle/>
          <a:p>
            <a:pPr algn="ctr"/>
            <a:r>
              <a:rPr lang="fr-FR" b="1" dirty="0">
                <a:solidFill>
                  <a:schemeClr val="bg1"/>
                </a:solidFill>
                <a:latin typeface="Montserrat" panose="00000500000000000000" pitchFamily="2" charset="0"/>
              </a:rPr>
              <a:t>- 116 K€</a:t>
            </a:r>
          </a:p>
        </p:txBody>
      </p:sp>
      <p:sp>
        <p:nvSpPr>
          <p:cNvPr id="14" name="ZoneTexte 13">
            <a:extLst>
              <a:ext uri="{FF2B5EF4-FFF2-40B4-BE49-F238E27FC236}">
                <a16:creationId xmlns:a16="http://schemas.microsoft.com/office/drawing/2014/main" id="{5D9233B1-483D-E6AF-F31B-AF508C9201B8}"/>
              </a:ext>
            </a:extLst>
          </p:cNvPr>
          <p:cNvSpPr txBox="1"/>
          <p:nvPr/>
        </p:nvSpPr>
        <p:spPr>
          <a:xfrm>
            <a:off x="1517671" y="3099867"/>
            <a:ext cx="4788000" cy="523220"/>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Diminution des </a:t>
            </a:r>
            <a:r>
              <a:rPr lang="fr-FR" b="1" dirty="0">
                <a:solidFill>
                  <a:schemeClr val="bg1">
                    <a:lumMod val="25000"/>
                  </a:schemeClr>
                </a:solidFill>
                <a:latin typeface="Montserrat" panose="00000500000000000000" pitchFamily="2" charset="0"/>
              </a:rPr>
              <a:t>DMTO</a:t>
            </a:r>
            <a:r>
              <a:rPr lang="fr-FR" dirty="0">
                <a:solidFill>
                  <a:schemeClr val="bg1">
                    <a:lumMod val="25000"/>
                  </a:schemeClr>
                </a:solidFill>
                <a:latin typeface="Montserrat" panose="00000500000000000000" pitchFamily="2" charset="0"/>
              </a:rPr>
              <a:t> consécutif à la dégradation des marchés immobiliers</a:t>
            </a:r>
            <a:endParaRPr lang="fr-FR" dirty="0"/>
          </a:p>
        </p:txBody>
      </p:sp>
      <p:sp>
        <p:nvSpPr>
          <p:cNvPr id="16" name="ZoneTexte 15">
            <a:extLst>
              <a:ext uri="{FF2B5EF4-FFF2-40B4-BE49-F238E27FC236}">
                <a16:creationId xmlns:a16="http://schemas.microsoft.com/office/drawing/2014/main" id="{D1F95257-BB9F-61FC-50B1-219A0BF9D88F}"/>
              </a:ext>
            </a:extLst>
          </p:cNvPr>
          <p:cNvSpPr txBox="1"/>
          <p:nvPr/>
        </p:nvSpPr>
        <p:spPr>
          <a:xfrm>
            <a:off x="244042" y="2583587"/>
            <a:ext cx="1195751" cy="307777"/>
          </a:xfrm>
          <a:prstGeom prst="rect">
            <a:avLst/>
          </a:prstGeom>
          <a:solidFill>
            <a:srgbClr val="9AAF8B"/>
          </a:solidFill>
        </p:spPr>
        <p:txBody>
          <a:bodyPr wrap="square" rtlCol="0">
            <a:spAutoFit/>
          </a:bodyPr>
          <a:lstStyle/>
          <a:p>
            <a:pPr algn="ctr"/>
            <a:r>
              <a:rPr lang="fr-FR" b="1" dirty="0">
                <a:solidFill>
                  <a:schemeClr val="bg1"/>
                </a:solidFill>
                <a:latin typeface="Montserrat" panose="00000500000000000000" pitchFamily="2" charset="0"/>
              </a:rPr>
              <a:t>+ 170 K€</a:t>
            </a:r>
          </a:p>
        </p:txBody>
      </p:sp>
      <p:sp>
        <p:nvSpPr>
          <p:cNvPr id="18" name="ZoneTexte 17">
            <a:extLst>
              <a:ext uri="{FF2B5EF4-FFF2-40B4-BE49-F238E27FC236}">
                <a16:creationId xmlns:a16="http://schemas.microsoft.com/office/drawing/2014/main" id="{2FCA4DA6-DB0B-84CF-E25E-45121D1B5479}"/>
              </a:ext>
            </a:extLst>
          </p:cNvPr>
          <p:cNvSpPr txBox="1"/>
          <p:nvPr/>
        </p:nvSpPr>
        <p:spPr>
          <a:xfrm>
            <a:off x="1517672" y="2481124"/>
            <a:ext cx="4788000" cy="523220"/>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Hausse des </a:t>
            </a:r>
            <a:r>
              <a:rPr lang="fr-FR" b="1" dirty="0">
                <a:solidFill>
                  <a:schemeClr val="bg1">
                    <a:lumMod val="25000"/>
                  </a:schemeClr>
                </a:solidFill>
                <a:latin typeface="Montserrat" panose="00000500000000000000" pitchFamily="2" charset="0"/>
              </a:rPr>
              <a:t>participations perçues</a:t>
            </a:r>
            <a:r>
              <a:rPr lang="fr-FR" dirty="0">
                <a:solidFill>
                  <a:schemeClr val="bg1">
                    <a:lumMod val="25000"/>
                  </a:schemeClr>
                </a:solidFill>
                <a:latin typeface="Montserrat" panose="00000500000000000000" pitchFamily="2" charset="0"/>
              </a:rPr>
              <a:t> notamment de la CAF</a:t>
            </a:r>
            <a:endParaRPr lang="fr-FR" dirty="0"/>
          </a:p>
        </p:txBody>
      </p:sp>
      <p:grpSp>
        <p:nvGrpSpPr>
          <p:cNvPr id="46" name="Groupe 45">
            <a:extLst>
              <a:ext uri="{FF2B5EF4-FFF2-40B4-BE49-F238E27FC236}">
                <a16:creationId xmlns:a16="http://schemas.microsoft.com/office/drawing/2014/main" id="{4AF6E354-4F94-E3CC-B073-206F58A03CA0}"/>
              </a:ext>
            </a:extLst>
          </p:cNvPr>
          <p:cNvGrpSpPr/>
          <p:nvPr/>
        </p:nvGrpSpPr>
        <p:grpSpPr>
          <a:xfrm>
            <a:off x="7222605" y="1592898"/>
            <a:ext cx="1052115" cy="964553"/>
            <a:chOff x="7222605" y="1352268"/>
            <a:chExt cx="1052115" cy="964553"/>
          </a:xfrm>
        </p:grpSpPr>
        <p:sp>
          <p:nvSpPr>
            <p:cNvPr id="23" name="Forme libre : forme 22">
              <a:extLst>
                <a:ext uri="{FF2B5EF4-FFF2-40B4-BE49-F238E27FC236}">
                  <a16:creationId xmlns:a16="http://schemas.microsoft.com/office/drawing/2014/main" id="{16C5C0B3-BA7C-9B9B-0394-70992C1200E1}"/>
                </a:ext>
              </a:extLst>
            </p:cNvPr>
            <p:cNvSpPr/>
            <p:nvPr/>
          </p:nvSpPr>
          <p:spPr>
            <a:xfrm>
              <a:off x="7222605" y="1352268"/>
              <a:ext cx="1052115" cy="931929"/>
            </a:xfrm>
            <a:custGeom>
              <a:avLst/>
              <a:gdLst>
                <a:gd name="connsiteX0" fmla="*/ 145160 w 1052115"/>
                <a:gd name="connsiteY0" fmla="*/ 522643 h 931929"/>
                <a:gd name="connsiteX1" fmla="*/ 145160 w 1052115"/>
                <a:gd name="connsiteY1" fmla="*/ 931625 h 931929"/>
                <a:gd name="connsiteX2" fmla="*/ 906956 w 1052115"/>
                <a:gd name="connsiteY2" fmla="*/ 931930 h 931929"/>
                <a:gd name="connsiteX3" fmla="*/ 906956 w 1052115"/>
                <a:gd name="connsiteY3" fmla="*/ 522109 h 931929"/>
                <a:gd name="connsiteX4" fmla="*/ 970045 w 1052115"/>
                <a:gd name="connsiteY4" fmla="*/ 581783 h 931929"/>
                <a:gd name="connsiteX5" fmla="*/ 1052116 w 1052115"/>
                <a:gd name="connsiteY5" fmla="*/ 499725 h 931929"/>
                <a:gd name="connsiteX6" fmla="*/ 526058 w 1052115"/>
                <a:gd name="connsiteY6" fmla="*/ 0 h 931929"/>
                <a:gd name="connsiteX7" fmla="*/ 0 w 1052115"/>
                <a:gd name="connsiteY7" fmla="*/ 499713 h 931929"/>
                <a:gd name="connsiteX8" fmla="*/ 82388 w 1052115"/>
                <a:gd name="connsiteY8" fmla="*/ 582088 h 931929"/>
                <a:gd name="connsiteX9" fmla="*/ 881563 w 1052115"/>
                <a:gd name="connsiteY9" fmla="*/ 906537 h 931929"/>
                <a:gd name="connsiteX10" fmla="*/ 170553 w 1052115"/>
                <a:gd name="connsiteY10" fmla="*/ 906245 h 931929"/>
                <a:gd name="connsiteX11" fmla="*/ 170553 w 1052115"/>
                <a:gd name="connsiteY11" fmla="*/ 498595 h 931929"/>
                <a:gd name="connsiteX12" fmla="*/ 526058 w 1052115"/>
                <a:gd name="connsiteY12" fmla="*/ 161932 h 931929"/>
                <a:gd name="connsiteX13" fmla="*/ 881563 w 1052115"/>
                <a:gd name="connsiteY13" fmla="*/ 498100 h 931929"/>
                <a:gd name="connsiteX14" fmla="*/ 82858 w 1052115"/>
                <a:gd name="connsiteY14" fmla="*/ 546665 h 931929"/>
                <a:gd name="connsiteX15" fmla="*/ 36388 w 1052115"/>
                <a:gd name="connsiteY15" fmla="*/ 500246 h 931929"/>
                <a:gd name="connsiteX16" fmla="*/ 526058 w 1052115"/>
                <a:gd name="connsiteY16" fmla="*/ 34992 h 931929"/>
                <a:gd name="connsiteX17" fmla="*/ 1015728 w 1052115"/>
                <a:gd name="connsiteY17" fmla="*/ 500246 h 931929"/>
                <a:gd name="connsiteX18" fmla="*/ 969550 w 1052115"/>
                <a:gd name="connsiteY18" fmla="*/ 546360 h 931929"/>
                <a:gd name="connsiteX19" fmla="*/ 526058 w 1052115"/>
                <a:gd name="connsiteY19" fmla="*/ 126966 h 93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2115" h="931929">
                  <a:moveTo>
                    <a:pt x="145160" y="522643"/>
                  </a:moveTo>
                  <a:lnTo>
                    <a:pt x="145160" y="931625"/>
                  </a:lnTo>
                  <a:lnTo>
                    <a:pt x="906956" y="931930"/>
                  </a:lnTo>
                  <a:lnTo>
                    <a:pt x="906956" y="522109"/>
                  </a:lnTo>
                  <a:lnTo>
                    <a:pt x="970045" y="581783"/>
                  </a:lnTo>
                  <a:lnTo>
                    <a:pt x="1052116" y="499725"/>
                  </a:lnTo>
                  <a:lnTo>
                    <a:pt x="526058" y="0"/>
                  </a:lnTo>
                  <a:lnTo>
                    <a:pt x="0" y="499713"/>
                  </a:lnTo>
                  <a:lnTo>
                    <a:pt x="82388" y="582088"/>
                  </a:lnTo>
                  <a:close/>
                  <a:moveTo>
                    <a:pt x="881563" y="906537"/>
                  </a:moveTo>
                  <a:lnTo>
                    <a:pt x="170553" y="906245"/>
                  </a:lnTo>
                  <a:lnTo>
                    <a:pt x="170553" y="498595"/>
                  </a:lnTo>
                  <a:lnTo>
                    <a:pt x="526058" y="161932"/>
                  </a:lnTo>
                  <a:lnTo>
                    <a:pt x="881563" y="498100"/>
                  </a:lnTo>
                  <a:close/>
                  <a:moveTo>
                    <a:pt x="82858" y="546665"/>
                  </a:moveTo>
                  <a:lnTo>
                    <a:pt x="36388" y="500246"/>
                  </a:lnTo>
                  <a:lnTo>
                    <a:pt x="526058" y="34992"/>
                  </a:lnTo>
                  <a:lnTo>
                    <a:pt x="1015728" y="500246"/>
                  </a:lnTo>
                  <a:lnTo>
                    <a:pt x="969550" y="546360"/>
                  </a:lnTo>
                  <a:lnTo>
                    <a:pt x="526058" y="126966"/>
                  </a:lnTo>
                  <a:close/>
                </a:path>
              </a:pathLst>
            </a:custGeom>
            <a:solidFill>
              <a:schemeClr val="bg1">
                <a:lumMod val="25000"/>
              </a:schemeClr>
            </a:solidFill>
            <a:ln w="12601" cap="flat">
              <a:noFill/>
              <a:prstDash val="solid"/>
              <a:miter/>
            </a:ln>
          </p:spPr>
          <p:txBody>
            <a:bodyPr rtlCol="0" anchor="ctr"/>
            <a:lstStyle/>
            <a:p>
              <a:endParaRPr lang="fr-FR"/>
            </a:p>
          </p:txBody>
        </p:sp>
        <p:sp>
          <p:nvSpPr>
            <p:cNvPr id="24" name="ZoneTexte 23">
              <a:extLst>
                <a:ext uri="{FF2B5EF4-FFF2-40B4-BE49-F238E27FC236}">
                  <a16:creationId xmlns:a16="http://schemas.microsoft.com/office/drawing/2014/main" id="{2DCE0C4F-11B6-9FF1-F3E3-6A054C079BD0}"/>
                </a:ext>
              </a:extLst>
            </p:cNvPr>
            <p:cNvSpPr txBox="1"/>
            <p:nvPr/>
          </p:nvSpPr>
          <p:spPr>
            <a:xfrm>
              <a:off x="7450343" y="1608935"/>
              <a:ext cx="596638" cy="707886"/>
            </a:xfrm>
            <a:prstGeom prst="rect">
              <a:avLst/>
            </a:prstGeom>
            <a:noFill/>
          </p:spPr>
          <p:txBody>
            <a:bodyPr wrap="none" rtlCol="0">
              <a:spAutoFit/>
            </a:bodyPr>
            <a:lstStyle/>
            <a:p>
              <a:r>
                <a:rPr lang="fr-FR" sz="4000" dirty="0">
                  <a:solidFill>
                    <a:schemeClr val="bg1">
                      <a:lumMod val="25000"/>
                    </a:schemeClr>
                  </a:solidFill>
                  <a:latin typeface="Montserrat" panose="00000500000000000000" pitchFamily="2" charset="0"/>
                </a:rPr>
                <a:t>€</a:t>
              </a:r>
            </a:p>
          </p:txBody>
        </p:sp>
      </p:grpSp>
      <p:grpSp>
        <p:nvGrpSpPr>
          <p:cNvPr id="39" name="Groupe 38">
            <a:extLst>
              <a:ext uri="{FF2B5EF4-FFF2-40B4-BE49-F238E27FC236}">
                <a16:creationId xmlns:a16="http://schemas.microsoft.com/office/drawing/2014/main" id="{359DA0CA-16D4-F2C4-15B2-B7540C02620A}"/>
              </a:ext>
            </a:extLst>
          </p:cNvPr>
          <p:cNvGrpSpPr/>
          <p:nvPr/>
        </p:nvGrpSpPr>
        <p:grpSpPr>
          <a:xfrm>
            <a:off x="7453573" y="1920842"/>
            <a:ext cx="593408" cy="598843"/>
            <a:chOff x="7978015" y="2593244"/>
            <a:chExt cx="593408" cy="598843"/>
          </a:xfrm>
        </p:grpSpPr>
        <p:cxnSp>
          <p:nvCxnSpPr>
            <p:cNvPr id="32" name="Connecteur droit 31">
              <a:extLst>
                <a:ext uri="{FF2B5EF4-FFF2-40B4-BE49-F238E27FC236}">
                  <a16:creationId xmlns:a16="http://schemas.microsoft.com/office/drawing/2014/main" id="{9572FA29-9AE6-7531-3808-DAF2EC08B818}"/>
                </a:ext>
              </a:extLst>
            </p:cNvPr>
            <p:cNvCxnSpPr>
              <a:cxnSpLocks/>
            </p:cNvCxnSpPr>
            <p:nvPr/>
          </p:nvCxnSpPr>
          <p:spPr>
            <a:xfrm>
              <a:off x="7978015" y="2598679"/>
              <a:ext cx="593407" cy="593408"/>
            </a:xfrm>
            <a:prstGeom prst="line">
              <a:avLst/>
            </a:prstGeom>
            <a:ln w="57150">
              <a:solidFill>
                <a:srgbClr val="ED6B69"/>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B704DB50-E570-BF57-3337-8778BCE6EAA3}"/>
                </a:ext>
              </a:extLst>
            </p:cNvPr>
            <p:cNvCxnSpPr>
              <a:cxnSpLocks/>
            </p:cNvCxnSpPr>
            <p:nvPr/>
          </p:nvCxnSpPr>
          <p:spPr>
            <a:xfrm flipV="1">
              <a:off x="7978016" y="2593244"/>
              <a:ext cx="593407" cy="593407"/>
            </a:xfrm>
            <a:prstGeom prst="line">
              <a:avLst/>
            </a:prstGeom>
            <a:ln w="57150">
              <a:solidFill>
                <a:srgbClr val="ED6B69"/>
              </a:solidFill>
            </a:ln>
          </p:spPr>
          <p:style>
            <a:lnRef idx="1">
              <a:schemeClr val="accent1"/>
            </a:lnRef>
            <a:fillRef idx="0">
              <a:schemeClr val="accent1"/>
            </a:fillRef>
            <a:effectRef idx="0">
              <a:schemeClr val="accent1"/>
            </a:effectRef>
            <a:fontRef idx="minor">
              <a:schemeClr val="tx1"/>
            </a:fontRef>
          </p:style>
        </p:cxnSp>
      </p:grpSp>
      <p:sp>
        <p:nvSpPr>
          <p:cNvPr id="40" name="ZoneTexte 39">
            <a:extLst>
              <a:ext uri="{FF2B5EF4-FFF2-40B4-BE49-F238E27FC236}">
                <a16:creationId xmlns:a16="http://schemas.microsoft.com/office/drawing/2014/main" id="{4E737F34-66E2-E418-163A-B0DB0C41FB75}"/>
              </a:ext>
            </a:extLst>
          </p:cNvPr>
          <p:cNvSpPr txBox="1"/>
          <p:nvPr/>
        </p:nvSpPr>
        <p:spPr>
          <a:xfrm>
            <a:off x="6582121" y="2738943"/>
            <a:ext cx="2333081" cy="523220"/>
          </a:xfrm>
          <a:prstGeom prst="rect">
            <a:avLst/>
          </a:prstGeom>
          <a:solidFill>
            <a:srgbClr val="ED6B69"/>
          </a:solidFill>
        </p:spPr>
        <p:txBody>
          <a:bodyPr wrap="square" rtlCol="0">
            <a:spAutoFit/>
          </a:bodyPr>
          <a:lstStyle/>
          <a:p>
            <a:pPr algn="ctr"/>
            <a:r>
              <a:rPr lang="fr-FR" b="1" dirty="0">
                <a:solidFill>
                  <a:schemeClr val="bg1"/>
                </a:solidFill>
                <a:latin typeface="Montserrat" panose="00000500000000000000" pitchFamily="2" charset="0"/>
              </a:rPr>
              <a:t>Disparition de recettes perçues en 2024</a:t>
            </a:r>
          </a:p>
        </p:txBody>
      </p:sp>
      <p:sp>
        <p:nvSpPr>
          <p:cNvPr id="41" name="ZoneTexte 40">
            <a:extLst>
              <a:ext uri="{FF2B5EF4-FFF2-40B4-BE49-F238E27FC236}">
                <a16:creationId xmlns:a16="http://schemas.microsoft.com/office/drawing/2014/main" id="{F36A8E4D-F1C8-5210-A0F1-B2888454A6F3}"/>
              </a:ext>
            </a:extLst>
          </p:cNvPr>
          <p:cNvSpPr txBox="1"/>
          <p:nvPr/>
        </p:nvSpPr>
        <p:spPr>
          <a:xfrm>
            <a:off x="6582121" y="3319560"/>
            <a:ext cx="2333082" cy="600164"/>
          </a:xfrm>
          <a:prstGeom prst="rect">
            <a:avLst/>
          </a:prstGeom>
          <a:noFill/>
        </p:spPr>
        <p:txBody>
          <a:bodyPr wrap="square">
            <a:spAutoFit/>
          </a:bodyPr>
          <a:lstStyle/>
          <a:p>
            <a:pPr algn="ctr"/>
            <a:r>
              <a:rPr lang="fr-FR" sz="1100" dirty="0">
                <a:solidFill>
                  <a:schemeClr val="bg1">
                    <a:lumMod val="25000"/>
                  </a:schemeClr>
                </a:solidFill>
                <a:latin typeface="Montserrat" panose="00000500000000000000" pitchFamily="2" charset="0"/>
              </a:rPr>
              <a:t>DSC non reconduite </a:t>
            </a:r>
            <a:r>
              <a:rPr lang="fr-FR" sz="1100" i="1" dirty="0">
                <a:solidFill>
                  <a:schemeClr val="bg1">
                    <a:lumMod val="25000"/>
                  </a:schemeClr>
                </a:solidFill>
                <a:latin typeface="Montserrat" panose="00000500000000000000" pitchFamily="2" charset="0"/>
              </a:rPr>
              <a:t>(140 K€)</a:t>
            </a:r>
          </a:p>
          <a:p>
            <a:pPr algn="ctr"/>
            <a:r>
              <a:rPr lang="fr-FR" sz="1100" dirty="0">
                <a:solidFill>
                  <a:schemeClr val="bg1">
                    <a:lumMod val="25000"/>
                  </a:schemeClr>
                </a:solidFill>
                <a:latin typeface="Montserrat" panose="00000500000000000000" pitchFamily="2" charset="0"/>
              </a:rPr>
              <a:t>« Filet de sécurité » </a:t>
            </a:r>
            <a:r>
              <a:rPr lang="fr-FR" sz="1100" i="1" dirty="0">
                <a:solidFill>
                  <a:schemeClr val="bg1">
                    <a:lumMod val="25000"/>
                  </a:schemeClr>
                </a:solidFill>
                <a:latin typeface="Montserrat" panose="00000500000000000000" pitchFamily="2" charset="0"/>
              </a:rPr>
              <a:t>(266 K€)</a:t>
            </a:r>
          </a:p>
          <a:p>
            <a:pPr algn="ctr"/>
            <a:endParaRPr lang="fr-FR" sz="1100" dirty="0"/>
          </a:p>
        </p:txBody>
      </p:sp>
      <p:sp>
        <p:nvSpPr>
          <p:cNvPr id="42" name="ZoneTexte 41">
            <a:extLst>
              <a:ext uri="{FF2B5EF4-FFF2-40B4-BE49-F238E27FC236}">
                <a16:creationId xmlns:a16="http://schemas.microsoft.com/office/drawing/2014/main" id="{A6F6151B-2568-B0B9-DD55-DCCFB6689E1A}"/>
              </a:ext>
            </a:extLst>
          </p:cNvPr>
          <p:cNvSpPr txBox="1"/>
          <p:nvPr/>
        </p:nvSpPr>
        <p:spPr>
          <a:xfrm>
            <a:off x="244042" y="3816924"/>
            <a:ext cx="1195751" cy="307777"/>
          </a:xfrm>
          <a:prstGeom prst="rect">
            <a:avLst/>
          </a:prstGeom>
          <a:solidFill>
            <a:srgbClr val="ED6B69"/>
          </a:solidFill>
        </p:spPr>
        <p:txBody>
          <a:bodyPr wrap="square" rtlCol="0">
            <a:spAutoFit/>
          </a:bodyPr>
          <a:lstStyle/>
          <a:p>
            <a:pPr algn="ctr"/>
            <a:r>
              <a:rPr lang="fr-FR" b="1" dirty="0">
                <a:solidFill>
                  <a:schemeClr val="bg1"/>
                </a:solidFill>
                <a:latin typeface="Montserrat" panose="00000500000000000000" pitchFamily="2" charset="0"/>
              </a:rPr>
              <a:t>- 72 K€</a:t>
            </a:r>
          </a:p>
        </p:txBody>
      </p:sp>
      <p:sp>
        <p:nvSpPr>
          <p:cNvPr id="43" name="ZoneTexte 42">
            <a:extLst>
              <a:ext uri="{FF2B5EF4-FFF2-40B4-BE49-F238E27FC236}">
                <a16:creationId xmlns:a16="http://schemas.microsoft.com/office/drawing/2014/main" id="{6093BA36-C6EB-D001-A94B-70C5FC8386AC}"/>
              </a:ext>
            </a:extLst>
          </p:cNvPr>
          <p:cNvSpPr txBox="1"/>
          <p:nvPr/>
        </p:nvSpPr>
        <p:spPr>
          <a:xfrm>
            <a:off x="1517672" y="3714461"/>
            <a:ext cx="4788000" cy="523220"/>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Réduction des </a:t>
            </a:r>
            <a:r>
              <a:rPr lang="fr-FR" b="1" dirty="0">
                <a:solidFill>
                  <a:schemeClr val="bg1">
                    <a:lumMod val="25000"/>
                  </a:schemeClr>
                </a:solidFill>
                <a:latin typeface="Montserrat" panose="00000500000000000000" pitchFamily="2" charset="0"/>
              </a:rPr>
              <a:t>remboursements d’IJ </a:t>
            </a:r>
            <a:r>
              <a:rPr lang="fr-FR" dirty="0">
                <a:solidFill>
                  <a:schemeClr val="bg1">
                    <a:lumMod val="25000"/>
                  </a:schemeClr>
                </a:solidFill>
                <a:latin typeface="Montserrat" panose="00000500000000000000" pitchFamily="2" charset="0"/>
              </a:rPr>
              <a:t>consécutif à la révision du contrat d’assurance du personnel</a:t>
            </a:r>
            <a:endParaRPr lang="fr-FR" dirty="0"/>
          </a:p>
        </p:txBody>
      </p:sp>
      <p:sp>
        <p:nvSpPr>
          <p:cNvPr id="44" name="ZoneTexte 43">
            <a:extLst>
              <a:ext uri="{FF2B5EF4-FFF2-40B4-BE49-F238E27FC236}">
                <a16:creationId xmlns:a16="http://schemas.microsoft.com/office/drawing/2014/main" id="{13F375C8-64D5-3768-6DFD-97239E811E93}"/>
              </a:ext>
            </a:extLst>
          </p:cNvPr>
          <p:cNvSpPr txBox="1"/>
          <p:nvPr/>
        </p:nvSpPr>
        <p:spPr>
          <a:xfrm>
            <a:off x="244042" y="4431518"/>
            <a:ext cx="1195751" cy="307777"/>
          </a:xfrm>
          <a:prstGeom prst="rect">
            <a:avLst/>
          </a:prstGeom>
          <a:solidFill>
            <a:srgbClr val="ED6B69"/>
          </a:solidFill>
        </p:spPr>
        <p:txBody>
          <a:bodyPr wrap="square" rtlCol="0">
            <a:spAutoFit/>
          </a:bodyPr>
          <a:lstStyle/>
          <a:p>
            <a:pPr algn="ctr"/>
            <a:r>
              <a:rPr lang="fr-FR" b="1" dirty="0">
                <a:solidFill>
                  <a:schemeClr val="bg1"/>
                </a:solidFill>
                <a:latin typeface="Montserrat" panose="00000500000000000000" pitchFamily="2" charset="0"/>
              </a:rPr>
              <a:t>- 24 K€</a:t>
            </a:r>
          </a:p>
        </p:txBody>
      </p:sp>
      <p:sp>
        <p:nvSpPr>
          <p:cNvPr id="45" name="ZoneTexte 44">
            <a:extLst>
              <a:ext uri="{FF2B5EF4-FFF2-40B4-BE49-F238E27FC236}">
                <a16:creationId xmlns:a16="http://schemas.microsoft.com/office/drawing/2014/main" id="{3E651A6E-A813-9622-C46F-2C4AA50771C6}"/>
              </a:ext>
            </a:extLst>
          </p:cNvPr>
          <p:cNvSpPr txBox="1"/>
          <p:nvPr/>
        </p:nvSpPr>
        <p:spPr>
          <a:xfrm>
            <a:off x="1517671" y="4329055"/>
            <a:ext cx="4788000" cy="523220"/>
          </a:xfrm>
          <a:prstGeom prst="rect">
            <a:avLst/>
          </a:prstGeom>
          <a:noFill/>
        </p:spPr>
        <p:txBody>
          <a:bodyPr wrap="square">
            <a:spAutoFit/>
          </a:bodyPr>
          <a:lstStyle/>
          <a:p>
            <a:pPr algn="just"/>
            <a:r>
              <a:rPr lang="fr-FR" dirty="0">
                <a:solidFill>
                  <a:schemeClr val="bg1">
                    <a:lumMod val="25000"/>
                  </a:schemeClr>
                </a:solidFill>
                <a:latin typeface="Montserrat" panose="00000500000000000000" pitchFamily="2" charset="0"/>
              </a:rPr>
              <a:t>Diminution de la </a:t>
            </a:r>
            <a:r>
              <a:rPr lang="fr-FR" b="1" dirty="0">
                <a:solidFill>
                  <a:schemeClr val="bg1">
                    <a:lumMod val="25000"/>
                  </a:schemeClr>
                </a:solidFill>
                <a:latin typeface="Montserrat" panose="00000500000000000000" pitchFamily="2" charset="0"/>
              </a:rPr>
              <a:t>DGF</a:t>
            </a:r>
            <a:r>
              <a:rPr lang="fr-FR" dirty="0">
                <a:solidFill>
                  <a:schemeClr val="bg1">
                    <a:lumMod val="25000"/>
                  </a:schemeClr>
                </a:solidFill>
                <a:latin typeface="Montserrat" panose="00000500000000000000" pitchFamily="2" charset="0"/>
              </a:rPr>
              <a:t> consécutif à la baisse de la population recensée</a:t>
            </a:r>
            <a:endParaRPr lang="fr-FR" dirty="0"/>
          </a:p>
        </p:txBody>
      </p:sp>
    </p:spTree>
    <p:extLst>
      <p:ext uri="{BB962C8B-B14F-4D97-AF65-F5344CB8AC3E}">
        <p14:creationId xmlns:p14="http://schemas.microsoft.com/office/powerpoint/2010/main" val="409003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D2F528C7-45B8-CE6C-79BC-60B692872DAE}"/>
            </a:ext>
          </a:extLst>
        </p:cNvPr>
        <p:cNvGrpSpPr/>
        <p:nvPr/>
      </p:nvGrpSpPr>
      <p:grpSpPr>
        <a:xfrm>
          <a:off x="0" y="0"/>
          <a:ext cx="0" cy="0"/>
          <a:chOff x="0" y="0"/>
          <a:chExt cx="0" cy="0"/>
        </a:xfrm>
      </p:grpSpPr>
      <p:sp>
        <p:nvSpPr>
          <p:cNvPr id="494" name="Google Shape;494;p61">
            <a:extLst>
              <a:ext uri="{FF2B5EF4-FFF2-40B4-BE49-F238E27FC236}">
                <a16:creationId xmlns:a16="http://schemas.microsoft.com/office/drawing/2014/main" id="{B28FFD57-1D82-2585-B0BA-EF64F7D9B07C}"/>
              </a:ext>
            </a:extLst>
          </p:cNvPr>
          <p:cNvSpPr txBox="1">
            <a:spLocks noGrp="1"/>
          </p:cNvSpPr>
          <p:nvPr>
            <p:ph type="title"/>
          </p:nvPr>
        </p:nvSpPr>
        <p:spPr>
          <a:xfrm>
            <a:off x="0" y="-1"/>
            <a:ext cx="9144000" cy="730251"/>
          </a:xfrm>
          <a:prstGeom prst="rect">
            <a:avLst/>
          </a:prstGeom>
          <a:solidFill>
            <a:srgbClr val="395067"/>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Orientations et perspectives financières 2024</a:t>
            </a:r>
            <a:br>
              <a:rPr lang="fr-FR" sz="2600" cap="small" dirty="0">
                <a:solidFill>
                  <a:schemeClr val="bg1">
                    <a:lumMod val="90000"/>
                  </a:schemeClr>
                </a:solidFill>
                <a:latin typeface="Montserrat" panose="00000500000000000000" pitchFamily="2" charset="0"/>
              </a:rPr>
            </a:br>
            <a:r>
              <a:rPr lang="fr-FR" sz="2200" dirty="0">
                <a:solidFill>
                  <a:schemeClr val="bg1">
                    <a:lumMod val="90000"/>
                  </a:schemeClr>
                </a:solidFill>
                <a:latin typeface="Montserrat" panose="00000500000000000000" pitchFamily="2" charset="0"/>
              </a:rPr>
              <a:t>Programme d’Investissement pluriannuel</a:t>
            </a:r>
            <a:endParaRPr sz="2200" dirty="0">
              <a:solidFill>
                <a:schemeClr val="bg1">
                  <a:lumMod val="90000"/>
                </a:schemeClr>
              </a:solidFill>
              <a:latin typeface="Montserrat" panose="00000500000000000000" pitchFamily="2" charset="0"/>
            </a:endParaRPr>
          </a:p>
        </p:txBody>
      </p:sp>
      <p:grpSp>
        <p:nvGrpSpPr>
          <p:cNvPr id="11" name="Google Shape;6647;p142">
            <a:extLst>
              <a:ext uri="{FF2B5EF4-FFF2-40B4-BE49-F238E27FC236}">
                <a16:creationId xmlns:a16="http://schemas.microsoft.com/office/drawing/2014/main" id="{D0DA39F0-73F6-F883-3A95-6173826757B5}"/>
              </a:ext>
            </a:extLst>
          </p:cNvPr>
          <p:cNvGrpSpPr>
            <a:grpSpLocks noChangeAspect="1"/>
          </p:cNvGrpSpPr>
          <p:nvPr/>
        </p:nvGrpSpPr>
        <p:grpSpPr>
          <a:xfrm>
            <a:off x="354005" y="1422993"/>
            <a:ext cx="359581" cy="404129"/>
            <a:chOff x="1492675" y="2620775"/>
            <a:chExt cx="481825" cy="481825"/>
          </a:xfrm>
          <a:solidFill>
            <a:schemeClr val="bg1"/>
          </a:solidFill>
        </p:grpSpPr>
        <p:sp>
          <p:nvSpPr>
            <p:cNvPr id="13" name="Google Shape;6648;p142">
              <a:extLst>
                <a:ext uri="{FF2B5EF4-FFF2-40B4-BE49-F238E27FC236}">
                  <a16:creationId xmlns:a16="http://schemas.microsoft.com/office/drawing/2014/main" id="{2B2D3E22-8A00-A200-C8D6-08D87680BC3F}"/>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6649;p142">
              <a:extLst>
                <a:ext uri="{FF2B5EF4-FFF2-40B4-BE49-F238E27FC236}">
                  <a16:creationId xmlns:a16="http://schemas.microsoft.com/office/drawing/2014/main" id="{1587CC48-0EAA-064B-9D1A-47147ED78ACA}"/>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02" name="Google Shape;502;p61">
            <a:extLst>
              <a:ext uri="{FF2B5EF4-FFF2-40B4-BE49-F238E27FC236}">
                <a16:creationId xmlns:a16="http://schemas.microsoft.com/office/drawing/2014/main" id="{21AFC4E5-11ED-C346-00DE-4367BF07A1A2}"/>
              </a:ext>
            </a:extLst>
          </p:cNvPr>
          <p:cNvSpPr txBox="1">
            <a:spLocks noGrp="1"/>
          </p:cNvSpPr>
          <p:nvPr>
            <p:ph type="subTitle" idx="4294967295"/>
          </p:nvPr>
        </p:nvSpPr>
        <p:spPr>
          <a:xfrm>
            <a:off x="876610" y="1295970"/>
            <a:ext cx="1795652" cy="6683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b="1" dirty="0">
                <a:solidFill>
                  <a:schemeClr val="bg1"/>
                </a:solidFill>
              </a:rPr>
              <a:t>Capacité d’épargne</a:t>
            </a:r>
          </a:p>
        </p:txBody>
      </p:sp>
      <p:pic>
        <p:nvPicPr>
          <p:cNvPr id="4" name="Image 3">
            <a:extLst>
              <a:ext uri="{FF2B5EF4-FFF2-40B4-BE49-F238E27FC236}">
                <a16:creationId xmlns:a16="http://schemas.microsoft.com/office/drawing/2014/main" id="{16114403-332A-1B14-8CB1-041398857222}"/>
              </a:ext>
            </a:extLst>
          </p:cNvPr>
          <p:cNvPicPr>
            <a:picLocks noChangeAspect="1"/>
          </p:cNvPicPr>
          <p:nvPr/>
        </p:nvPicPr>
        <p:blipFill>
          <a:blip r:embed="rId3"/>
          <a:stretch>
            <a:fillRect/>
          </a:stretch>
        </p:blipFill>
        <p:spPr>
          <a:xfrm>
            <a:off x="1008396" y="969430"/>
            <a:ext cx="7127207" cy="3658004"/>
          </a:xfrm>
          <a:prstGeom prst="rect">
            <a:avLst/>
          </a:prstGeom>
        </p:spPr>
      </p:pic>
      <p:pic>
        <p:nvPicPr>
          <p:cNvPr id="3" name="Image 2">
            <a:extLst>
              <a:ext uri="{FF2B5EF4-FFF2-40B4-BE49-F238E27FC236}">
                <a16:creationId xmlns:a16="http://schemas.microsoft.com/office/drawing/2014/main" id="{2D16A67F-5BB0-0107-F840-17FA2A0283B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Tree>
    <p:extLst>
      <p:ext uri="{BB962C8B-B14F-4D97-AF65-F5344CB8AC3E}">
        <p14:creationId xmlns:p14="http://schemas.microsoft.com/office/powerpoint/2010/main" val="170289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30B8E862-E8A7-3535-F9CD-314EE728816C}"/>
            </a:ext>
          </a:extLst>
        </p:cNvPr>
        <p:cNvGrpSpPr/>
        <p:nvPr/>
      </p:nvGrpSpPr>
      <p:grpSpPr>
        <a:xfrm>
          <a:off x="0" y="0"/>
          <a:ext cx="0" cy="0"/>
          <a:chOff x="0" y="0"/>
          <a:chExt cx="0" cy="0"/>
        </a:xfrm>
      </p:grpSpPr>
      <p:grpSp>
        <p:nvGrpSpPr>
          <p:cNvPr id="19" name="Groupe 18">
            <a:extLst>
              <a:ext uri="{FF2B5EF4-FFF2-40B4-BE49-F238E27FC236}">
                <a16:creationId xmlns:a16="http://schemas.microsoft.com/office/drawing/2014/main" id="{8F661557-714E-6A19-00DD-6B6101AD7647}"/>
              </a:ext>
            </a:extLst>
          </p:cNvPr>
          <p:cNvGrpSpPr/>
          <p:nvPr/>
        </p:nvGrpSpPr>
        <p:grpSpPr>
          <a:xfrm>
            <a:off x="168736" y="3169605"/>
            <a:ext cx="2052000" cy="1117282"/>
            <a:chOff x="4966553" y="3111205"/>
            <a:chExt cx="2309816" cy="1117282"/>
          </a:xfrm>
        </p:grpSpPr>
        <p:sp>
          <p:nvSpPr>
            <p:cNvPr id="8" name="Flèche : droite 7">
              <a:extLst>
                <a:ext uri="{FF2B5EF4-FFF2-40B4-BE49-F238E27FC236}">
                  <a16:creationId xmlns:a16="http://schemas.microsoft.com/office/drawing/2014/main" id="{C31DE2F1-9B85-F445-8AAA-5A4ADB69E396}"/>
                </a:ext>
              </a:extLst>
            </p:cNvPr>
            <p:cNvSpPr/>
            <p:nvPr/>
          </p:nvSpPr>
          <p:spPr>
            <a:xfrm>
              <a:off x="4966553" y="3111205"/>
              <a:ext cx="2309816" cy="1117282"/>
            </a:xfrm>
            <a:prstGeom prst="rightArrow">
              <a:avLst/>
            </a:prstGeom>
            <a:solidFill>
              <a:srgbClr val="ED6B69"/>
            </a:solidFill>
            <a:ln>
              <a:solidFill>
                <a:srgbClr val="ED6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9" name="Google Shape;502;p61">
              <a:extLst>
                <a:ext uri="{FF2B5EF4-FFF2-40B4-BE49-F238E27FC236}">
                  <a16:creationId xmlns:a16="http://schemas.microsoft.com/office/drawing/2014/main" id="{841DD9D1-308C-AF07-EBA6-F8B6C41C2EAD}"/>
                </a:ext>
              </a:extLst>
            </p:cNvPr>
            <p:cNvSpPr txBox="1">
              <a:spLocks/>
            </p:cNvSpPr>
            <p:nvPr/>
          </p:nvSpPr>
          <p:spPr>
            <a:xfrm>
              <a:off x="4967886" y="3307025"/>
              <a:ext cx="2218117" cy="668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1500" b="1" dirty="0">
                  <a:solidFill>
                    <a:schemeClr val="bg1"/>
                  </a:solidFill>
                </a:rPr>
                <a:t>Ratio de désendettement</a:t>
              </a:r>
            </a:p>
          </p:txBody>
        </p:sp>
      </p:grpSp>
      <p:sp>
        <p:nvSpPr>
          <p:cNvPr id="15" name="Google Shape;502;p61">
            <a:extLst>
              <a:ext uri="{FF2B5EF4-FFF2-40B4-BE49-F238E27FC236}">
                <a16:creationId xmlns:a16="http://schemas.microsoft.com/office/drawing/2014/main" id="{331EBB7F-0519-588D-496B-8A5A1843CE6A}"/>
              </a:ext>
            </a:extLst>
          </p:cNvPr>
          <p:cNvSpPr txBox="1">
            <a:spLocks/>
          </p:cNvSpPr>
          <p:nvPr/>
        </p:nvSpPr>
        <p:spPr>
          <a:xfrm>
            <a:off x="1585560" y="2042017"/>
            <a:ext cx="3204000" cy="360000"/>
          </a:xfrm>
          <a:prstGeom prst="rect">
            <a:avLst/>
          </a:prstGeom>
          <a:solidFill>
            <a:srgbClr val="39506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 sz="1200" b="1" dirty="0">
                <a:solidFill>
                  <a:schemeClr val="bg1"/>
                </a:solidFill>
              </a:rPr>
              <a:t>Épargne nette</a:t>
            </a:r>
          </a:p>
        </p:txBody>
      </p:sp>
      <p:grpSp>
        <p:nvGrpSpPr>
          <p:cNvPr id="21" name="Groupe 20">
            <a:extLst>
              <a:ext uri="{FF2B5EF4-FFF2-40B4-BE49-F238E27FC236}">
                <a16:creationId xmlns:a16="http://schemas.microsoft.com/office/drawing/2014/main" id="{FA9598FC-E29E-3995-8FFC-D09272B795EC}"/>
              </a:ext>
            </a:extLst>
          </p:cNvPr>
          <p:cNvGrpSpPr/>
          <p:nvPr/>
        </p:nvGrpSpPr>
        <p:grpSpPr>
          <a:xfrm>
            <a:off x="2454547" y="1172357"/>
            <a:ext cx="2249468" cy="867672"/>
            <a:chOff x="2622187" y="1290341"/>
            <a:chExt cx="2135578" cy="867672"/>
          </a:xfrm>
        </p:grpSpPr>
        <p:sp>
          <p:nvSpPr>
            <p:cNvPr id="16" name="Google Shape;502;p61">
              <a:extLst>
                <a:ext uri="{FF2B5EF4-FFF2-40B4-BE49-F238E27FC236}">
                  <a16:creationId xmlns:a16="http://schemas.microsoft.com/office/drawing/2014/main" id="{96EDDC5B-2C27-049F-96B4-12F7E42A5E75}"/>
                </a:ext>
              </a:extLst>
            </p:cNvPr>
            <p:cNvSpPr txBox="1">
              <a:spLocks/>
            </p:cNvSpPr>
            <p:nvPr/>
          </p:nvSpPr>
          <p:spPr>
            <a:xfrm>
              <a:off x="2622187" y="1634793"/>
              <a:ext cx="2135578" cy="5232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500" dirty="0">
                  <a:solidFill>
                    <a:srgbClr val="395067"/>
                  </a:solidFill>
                </a:rPr>
                <a:t>en prévisionnel 2024</a:t>
              </a:r>
              <a:endParaRPr lang="en" sz="1300" dirty="0">
                <a:solidFill>
                  <a:srgbClr val="395067"/>
                </a:solidFill>
              </a:endParaRPr>
            </a:p>
          </p:txBody>
        </p:sp>
        <p:sp>
          <p:nvSpPr>
            <p:cNvPr id="23" name="ZoneTexte 22">
              <a:extLst>
                <a:ext uri="{FF2B5EF4-FFF2-40B4-BE49-F238E27FC236}">
                  <a16:creationId xmlns:a16="http://schemas.microsoft.com/office/drawing/2014/main" id="{FF492978-517F-75AF-7929-B2FE83B75473}"/>
                </a:ext>
              </a:extLst>
            </p:cNvPr>
            <p:cNvSpPr txBox="1"/>
            <p:nvPr/>
          </p:nvSpPr>
          <p:spPr>
            <a:xfrm>
              <a:off x="2657197" y="1290341"/>
              <a:ext cx="1505404" cy="523220"/>
            </a:xfrm>
            <a:prstGeom prst="rect">
              <a:avLst/>
            </a:prstGeom>
            <a:noFill/>
          </p:spPr>
          <p:txBody>
            <a:bodyPr wrap="square">
              <a:spAutoFit/>
            </a:bodyPr>
            <a:lstStyle/>
            <a:p>
              <a:pPr marL="268288" indent="-268288">
                <a:buFont typeface="Montserrat"/>
                <a:buNone/>
              </a:pPr>
              <a:r>
                <a:rPr lang="en" sz="2800" b="1" dirty="0">
                  <a:solidFill>
                    <a:srgbClr val="ED6B69"/>
                  </a:solidFill>
                  <a:latin typeface="Montserrat" panose="00000500000000000000" pitchFamily="2" charset="0"/>
                </a:rPr>
                <a:t>1,8 M€ </a:t>
              </a:r>
              <a:endParaRPr lang="en" sz="1400" dirty="0">
                <a:solidFill>
                  <a:srgbClr val="ED6B69"/>
                </a:solidFill>
                <a:latin typeface="Montserrat" panose="00000500000000000000" pitchFamily="2" charset="0"/>
              </a:endParaRPr>
            </a:p>
          </p:txBody>
        </p:sp>
      </p:grpSp>
      <p:sp>
        <p:nvSpPr>
          <p:cNvPr id="2" name="Flèche : droite 1">
            <a:extLst>
              <a:ext uri="{FF2B5EF4-FFF2-40B4-BE49-F238E27FC236}">
                <a16:creationId xmlns:a16="http://schemas.microsoft.com/office/drawing/2014/main" id="{5D380182-B106-20D3-1C26-A4A3F87B2E6C}"/>
              </a:ext>
            </a:extLst>
          </p:cNvPr>
          <p:cNvSpPr/>
          <p:nvPr/>
        </p:nvSpPr>
        <p:spPr>
          <a:xfrm>
            <a:off x="169268" y="1093619"/>
            <a:ext cx="2052000" cy="1117282"/>
          </a:xfrm>
          <a:prstGeom prst="rightArrow">
            <a:avLst/>
          </a:prstGeom>
          <a:solidFill>
            <a:srgbClr val="ED6B69"/>
          </a:solidFill>
          <a:ln>
            <a:solidFill>
              <a:srgbClr val="ED6B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grpSp>
        <p:nvGrpSpPr>
          <p:cNvPr id="11" name="Google Shape;6647;p142">
            <a:extLst>
              <a:ext uri="{FF2B5EF4-FFF2-40B4-BE49-F238E27FC236}">
                <a16:creationId xmlns:a16="http://schemas.microsoft.com/office/drawing/2014/main" id="{35F5ADAA-0827-8C23-3B7F-D3C21293AFEB}"/>
              </a:ext>
            </a:extLst>
          </p:cNvPr>
          <p:cNvGrpSpPr>
            <a:grpSpLocks noChangeAspect="1"/>
          </p:cNvGrpSpPr>
          <p:nvPr/>
        </p:nvGrpSpPr>
        <p:grpSpPr>
          <a:xfrm>
            <a:off x="354005" y="1453473"/>
            <a:ext cx="359581" cy="404129"/>
            <a:chOff x="1492675" y="2620775"/>
            <a:chExt cx="481825" cy="481825"/>
          </a:xfrm>
          <a:solidFill>
            <a:schemeClr val="bg1"/>
          </a:solidFill>
        </p:grpSpPr>
        <p:sp>
          <p:nvSpPr>
            <p:cNvPr id="13" name="Google Shape;6648;p142">
              <a:extLst>
                <a:ext uri="{FF2B5EF4-FFF2-40B4-BE49-F238E27FC236}">
                  <a16:creationId xmlns:a16="http://schemas.microsoft.com/office/drawing/2014/main" id="{C5B1FC58-52DB-55BB-0F8A-33F2D0B7EF62}"/>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395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6649;p142">
              <a:extLst>
                <a:ext uri="{FF2B5EF4-FFF2-40B4-BE49-F238E27FC236}">
                  <a16:creationId xmlns:a16="http://schemas.microsoft.com/office/drawing/2014/main" id="{2D146D49-51D9-D9EE-3FAA-E855DEE5AAD4}"/>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02" name="Google Shape;502;p61">
            <a:extLst>
              <a:ext uri="{FF2B5EF4-FFF2-40B4-BE49-F238E27FC236}">
                <a16:creationId xmlns:a16="http://schemas.microsoft.com/office/drawing/2014/main" id="{554B41C0-C731-1C91-7597-274507868FA9}"/>
              </a:ext>
            </a:extLst>
          </p:cNvPr>
          <p:cNvSpPr txBox="1">
            <a:spLocks noGrp="1"/>
          </p:cNvSpPr>
          <p:nvPr>
            <p:ph type="subTitle" idx="4294967295"/>
          </p:nvPr>
        </p:nvSpPr>
        <p:spPr>
          <a:xfrm>
            <a:off x="769930" y="1295970"/>
            <a:ext cx="1795652" cy="6683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b="1" dirty="0">
                <a:solidFill>
                  <a:schemeClr val="bg1"/>
                </a:solidFill>
              </a:rPr>
              <a:t>Capacité d’épargne</a:t>
            </a:r>
          </a:p>
        </p:txBody>
      </p:sp>
      <p:sp>
        <p:nvSpPr>
          <p:cNvPr id="20" name="Google Shape;502;p61">
            <a:extLst>
              <a:ext uri="{FF2B5EF4-FFF2-40B4-BE49-F238E27FC236}">
                <a16:creationId xmlns:a16="http://schemas.microsoft.com/office/drawing/2014/main" id="{8C681E43-7CEC-FD97-E4AC-3DBA199E3B8B}"/>
              </a:ext>
            </a:extLst>
          </p:cNvPr>
          <p:cNvSpPr txBox="1">
            <a:spLocks/>
          </p:cNvSpPr>
          <p:nvPr/>
        </p:nvSpPr>
        <p:spPr>
          <a:xfrm>
            <a:off x="5681280" y="2041200"/>
            <a:ext cx="3204000" cy="360000"/>
          </a:xfrm>
          <a:prstGeom prst="rect">
            <a:avLst/>
          </a:prstGeom>
          <a:solidFill>
            <a:srgbClr val="39506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 sz="1200" b="1" dirty="0">
                <a:solidFill>
                  <a:schemeClr val="bg1"/>
                </a:solidFill>
              </a:rPr>
              <a:t>Taux d’épargne brute</a:t>
            </a:r>
          </a:p>
        </p:txBody>
      </p:sp>
      <p:sp>
        <p:nvSpPr>
          <p:cNvPr id="24" name="Google Shape;502;p61">
            <a:extLst>
              <a:ext uri="{FF2B5EF4-FFF2-40B4-BE49-F238E27FC236}">
                <a16:creationId xmlns:a16="http://schemas.microsoft.com/office/drawing/2014/main" id="{C9245BA9-7AE9-615D-025E-0A126811AB78}"/>
              </a:ext>
            </a:extLst>
          </p:cNvPr>
          <p:cNvSpPr txBox="1">
            <a:spLocks/>
          </p:cNvSpPr>
          <p:nvPr/>
        </p:nvSpPr>
        <p:spPr>
          <a:xfrm>
            <a:off x="6096216" y="1140637"/>
            <a:ext cx="2135578"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2800" b="1" dirty="0">
                <a:solidFill>
                  <a:srgbClr val="ED6B69"/>
                </a:solidFill>
                <a:latin typeface="Montserrat" panose="00000500000000000000" pitchFamily="2" charset="0"/>
              </a:rPr>
              <a:t>8,3%</a:t>
            </a:r>
            <a:r>
              <a:rPr lang="en" sz="1600" b="1" dirty="0">
                <a:solidFill>
                  <a:srgbClr val="ED6B69"/>
                </a:solidFill>
                <a:latin typeface="Montserrat" panose="00000500000000000000" pitchFamily="2" charset="0"/>
              </a:rPr>
              <a:t> </a:t>
            </a:r>
            <a:r>
              <a:rPr lang="fr-FR" sz="1500" dirty="0">
                <a:solidFill>
                  <a:srgbClr val="395067"/>
                </a:solidFill>
              </a:rPr>
              <a:t>en 2024</a:t>
            </a:r>
          </a:p>
        </p:txBody>
      </p:sp>
      <p:sp>
        <p:nvSpPr>
          <p:cNvPr id="27" name="Google Shape;502;p61">
            <a:extLst>
              <a:ext uri="{FF2B5EF4-FFF2-40B4-BE49-F238E27FC236}">
                <a16:creationId xmlns:a16="http://schemas.microsoft.com/office/drawing/2014/main" id="{03034D4F-67EA-7C31-1342-A81A364EDE8F}"/>
              </a:ext>
            </a:extLst>
          </p:cNvPr>
          <p:cNvSpPr txBox="1">
            <a:spLocks/>
          </p:cNvSpPr>
          <p:nvPr/>
        </p:nvSpPr>
        <p:spPr>
          <a:xfrm>
            <a:off x="2480782" y="3056008"/>
            <a:ext cx="2335013"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None/>
            </a:pPr>
            <a:r>
              <a:rPr lang="en" sz="2800" b="1" dirty="0">
                <a:solidFill>
                  <a:srgbClr val="ED6B69"/>
                </a:solidFill>
                <a:latin typeface="Montserrat" panose="00000500000000000000" pitchFamily="2" charset="0"/>
              </a:rPr>
              <a:t>7,4 ans</a:t>
            </a:r>
            <a:r>
              <a:rPr lang="en" sz="1600" b="1" dirty="0">
                <a:solidFill>
                  <a:srgbClr val="ED6B69"/>
                </a:solidFill>
                <a:latin typeface="Montserrat" panose="00000500000000000000" pitchFamily="2" charset="0"/>
              </a:rPr>
              <a:t> </a:t>
            </a:r>
            <a:r>
              <a:rPr lang="fr-FR" sz="1500" dirty="0">
                <a:solidFill>
                  <a:srgbClr val="395067"/>
                </a:solidFill>
              </a:rPr>
              <a:t>en 2024</a:t>
            </a:r>
          </a:p>
        </p:txBody>
      </p:sp>
      <p:grpSp>
        <p:nvGrpSpPr>
          <p:cNvPr id="29" name="Groupe 28">
            <a:extLst>
              <a:ext uri="{FF2B5EF4-FFF2-40B4-BE49-F238E27FC236}">
                <a16:creationId xmlns:a16="http://schemas.microsoft.com/office/drawing/2014/main" id="{09CD0C7F-A9E7-0DE4-AA2F-9E5B7E4189E0}"/>
              </a:ext>
            </a:extLst>
          </p:cNvPr>
          <p:cNvGrpSpPr/>
          <p:nvPr/>
        </p:nvGrpSpPr>
        <p:grpSpPr>
          <a:xfrm>
            <a:off x="5350326" y="3082365"/>
            <a:ext cx="3799078" cy="1340851"/>
            <a:chOff x="2657196" y="993161"/>
            <a:chExt cx="2143600" cy="1340851"/>
          </a:xfrm>
        </p:grpSpPr>
        <p:sp>
          <p:nvSpPr>
            <p:cNvPr id="30" name="Google Shape;502;p61">
              <a:extLst>
                <a:ext uri="{FF2B5EF4-FFF2-40B4-BE49-F238E27FC236}">
                  <a16:creationId xmlns:a16="http://schemas.microsoft.com/office/drawing/2014/main" id="{D72E318C-370D-7DDA-994F-E929299B49B2}"/>
                </a:ext>
              </a:extLst>
            </p:cNvPr>
            <p:cNvSpPr txBox="1">
              <a:spLocks/>
            </p:cNvSpPr>
            <p:nvPr/>
          </p:nvSpPr>
          <p:spPr>
            <a:xfrm>
              <a:off x="2665218" y="1381427"/>
              <a:ext cx="2135578"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500" dirty="0">
                  <a:solidFill>
                    <a:srgbClr val="ED6B69"/>
                  </a:solidFill>
                </a:rPr>
                <a:t>(1 142 € par habitant)</a:t>
              </a:r>
            </a:p>
            <a:p>
              <a:pPr marL="0" indent="0">
                <a:buFont typeface="Montserrat"/>
                <a:buNone/>
              </a:pPr>
              <a:r>
                <a:rPr lang="fr-FR" sz="1500" dirty="0">
                  <a:solidFill>
                    <a:srgbClr val="395067"/>
                  </a:solidFill>
                </a:rPr>
                <a:t>Encours de dette fin 2024</a:t>
              </a:r>
            </a:p>
            <a:p>
              <a:pPr marL="0" indent="0">
                <a:buFont typeface="Montserrat"/>
                <a:buNone/>
              </a:pPr>
              <a:r>
                <a:rPr lang="fr-FR" sz="1500" b="1" dirty="0">
                  <a:solidFill>
                    <a:srgbClr val="395067"/>
                  </a:solidFill>
                </a:rPr>
                <a:t>Aucun recours à l’emprunt en 2024 </a:t>
              </a:r>
              <a:endParaRPr lang="en" sz="1500" b="1" dirty="0">
                <a:solidFill>
                  <a:srgbClr val="395067"/>
                </a:solidFill>
              </a:endParaRPr>
            </a:p>
          </p:txBody>
        </p:sp>
        <p:sp>
          <p:nvSpPr>
            <p:cNvPr id="31" name="ZoneTexte 30">
              <a:extLst>
                <a:ext uri="{FF2B5EF4-FFF2-40B4-BE49-F238E27FC236}">
                  <a16:creationId xmlns:a16="http://schemas.microsoft.com/office/drawing/2014/main" id="{C4136A6F-BB5F-63D4-72F2-33D27F7A54C7}"/>
                </a:ext>
              </a:extLst>
            </p:cNvPr>
            <p:cNvSpPr txBox="1"/>
            <p:nvPr/>
          </p:nvSpPr>
          <p:spPr>
            <a:xfrm>
              <a:off x="2657196" y="993161"/>
              <a:ext cx="1694638" cy="523220"/>
            </a:xfrm>
            <a:prstGeom prst="rect">
              <a:avLst/>
            </a:prstGeom>
            <a:noFill/>
          </p:spPr>
          <p:txBody>
            <a:bodyPr wrap="square">
              <a:spAutoFit/>
            </a:bodyPr>
            <a:lstStyle/>
            <a:p>
              <a:pPr marL="268288" indent="-268288">
                <a:buFont typeface="Montserrat"/>
                <a:buNone/>
              </a:pPr>
              <a:r>
                <a:rPr lang="en" sz="2800" b="1" dirty="0">
                  <a:solidFill>
                    <a:srgbClr val="ED6B69"/>
                  </a:solidFill>
                  <a:latin typeface="Montserrat" panose="00000500000000000000" pitchFamily="2" charset="0"/>
                </a:rPr>
                <a:t>28 512 147 € </a:t>
              </a:r>
              <a:endParaRPr lang="en" sz="1400" dirty="0">
                <a:solidFill>
                  <a:srgbClr val="ED6B69"/>
                </a:solidFill>
                <a:latin typeface="Montserrat" panose="00000500000000000000" pitchFamily="2" charset="0"/>
              </a:endParaRPr>
            </a:p>
          </p:txBody>
        </p:sp>
      </p:grpSp>
      <p:sp>
        <p:nvSpPr>
          <p:cNvPr id="33" name="ZoneTexte 32">
            <a:extLst>
              <a:ext uri="{FF2B5EF4-FFF2-40B4-BE49-F238E27FC236}">
                <a16:creationId xmlns:a16="http://schemas.microsoft.com/office/drawing/2014/main" id="{508F6EDC-9CD2-2FE4-E205-E52E8E57AD73}"/>
              </a:ext>
            </a:extLst>
          </p:cNvPr>
          <p:cNvSpPr txBox="1"/>
          <p:nvPr/>
        </p:nvSpPr>
        <p:spPr>
          <a:xfrm>
            <a:off x="1502364" y="2382617"/>
            <a:ext cx="3381319" cy="600164"/>
          </a:xfrm>
          <a:prstGeom prst="rect">
            <a:avLst/>
          </a:prstGeom>
          <a:noFill/>
        </p:spPr>
        <p:txBody>
          <a:bodyPr wrap="square">
            <a:spAutoFit/>
          </a:bodyPr>
          <a:lstStyle/>
          <a:p>
            <a:r>
              <a:rPr lang="fr-FR" sz="1100" dirty="0">
                <a:solidFill>
                  <a:srgbClr val="395067"/>
                </a:solidFill>
                <a:latin typeface="Montserrat" panose="00000500000000000000" pitchFamily="2" charset="0"/>
              </a:rPr>
              <a:t>Indicateur pour apprécier la santé financière :</a:t>
            </a:r>
          </a:p>
          <a:p>
            <a:r>
              <a:rPr lang="fr-FR" sz="1100" dirty="0">
                <a:solidFill>
                  <a:srgbClr val="395067"/>
                </a:solidFill>
                <a:latin typeface="Montserrat" panose="00000500000000000000" pitchFamily="2" charset="0"/>
              </a:rPr>
              <a:t>Capacité à investir après remboursement de la dette </a:t>
            </a:r>
          </a:p>
        </p:txBody>
      </p:sp>
      <p:pic>
        <p:nvPicPr>
          <p:cNvPr id="34" name="Image 33">
            <a:extLst>
              <a:ext uri="{FF2B5EF4-FFF2-40B4-BE49-F238E27FC236}">
                <a16:creationId xmlns:a16="http://schemas.microsoft.com/office/drawing/2014/main" id="{7D1784E2-FB50-D9CA-392F-97E6953F3B8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
        <p:nvSpPr>
          <p:cNvPr id="5" name="Google Shape;494;p61">
            <a:extLst>
              <a:ext uri="{FF2B5EF4-FFF2-40B4-BE49-F238E27FC236}">
                <a16:creationId xmlns:a16="http://schemas.microsoft.com/office/drawing/2014/main" id="{770BD4E3-69DA-FF4E-639F-77ECBFFB0F39}"/>
              </a:ext>
            </a:extLst>
          </p:cNvPr>
          <p:cNvSpPr txBox="1">
            <a:spLocks noGrp="1"/>
          </p:cNvSpPr>
          <p:nvPr>
            <p:ph type="title"/>
          </p:nvPr>
        </p:nvSpPr>
        <p:spPr>
          <a:xfrm>
            <a:off x="0" y="-1"/>
            <a:ext cx="9144000" cy="730251"/>
          </a:xfrm>
          <a:prstGeom prst="rect">
            <a:avLst/>
          </a:prstGeom>
          <a:solidFill>
            <a:srgbClr val="395067"/>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Orientations et perspectives financières 2024</a:t>
            </a:r>
            <a:br>
              <a:rPr lang="fr-FR" sz="2600" cap="small" dirty="0">
                <a:solidFill>
                  <a:schemeClr val="bg1">
                    <a:lumMod val="90000"/>
                  </a:schemeClr>
                </a:solidFill>
                <a:latin typeface="Montserrat" panose="00000500000000000000" pitchFamily="2" charset="0"/>
              </a:rPr>
            </a:br>
            <a:r>
              <a:rPr lang="fr-FR" sz="2200" dirty="0">
                <a:solidFill>
                  <a:schemeClr val="bg1">
                    <a:lumMod val="90000"/>
                  </a:schemeClr>
                </a:solidFill>
                <a:latin typeface="Montserrat" panose="00000500000000000000" pitchFamily="2" charset="0"/>
              </a:rPr>
              <a:t>Résultats anticipés</a:t>
            </a:r>
            <a:endParaRPr sz="2200" dirty="0">
              <a:solidFill>
                <a:schemeClr val="bg1">
                  <a:lumMod val="90000"/>
                </a:schemeClr>
              </a:solidFill>
              <a:latin typeface="Montserrat" panose="00000500000000000000" pitchFamily="2" charset="0"/>
            </a:endParaRPr>
          </a:p>
        </p:txBody>
      </p:sp>
      <p:sp>
        <p:nvSpPr>
          <p:cNvPr id="7" name="ZoneTexte 6">
            <a:extLst>
              <a:ext uri="{FF2B5EF4-FFF2-40B4-BE49-F238E27FC236}">
                <a16:creationId xmlns:a16="http://schemas.microsoft.com/office/drawing/2014/main" id="{5BDCE088-F2BD-CFEE-0952-04270046F180}"/>
              </a:ext>
            </a:extLst>
          </p:cNvPr>
          <p:cNvSpPr txBox="1"/>
          <p:nvPr/>
        </p:nvSpPr>
        <p:spPr>
          <a:xfrm>
            <a:off x="5681281" y="2417861"/>
            <a:ext cx="3204000" cy="323165"/>
          </a:xfrm>
          <a:prstGeom prst="rect">
            <a:avLst/>
          </a:prstGeom>
          <a:noFill/>
        </p:spPr>
        <p:txBody>
          <a:bodyPr wrap="square">
            <a:spAutoFit/>
          </a:bodyPr>
          <a:lstStyle/>
          <a:p>
            <a:pPr marL="0" indent="0" algn="ctr">
              <a:buNone/>
            </a:pPr>
            <a:r>
              <a:rPr lang="fr-FR" sz="1500" b="1" dirty="0">
                <a:solidFill>
                  <a:srgbClr val="395067"/>
                </a:solidFill>
                <a:latin typeface="Montserrat" panose="00000500000000000000" pitchFamily="2" charset="0"/>
              </a:rPr>
              <a:t>Objectif &gt; 7,0%</a:t>
            </a:r>
            <a:endParaRPr lang="en" sz="1500" b="1" dirty="0">
              <a:solidFill>
                <a:srgbClr val="395067"/>
              </a:solidFill>
              <a:latin typeface="Montserrat" panose="00000500000000000000" pitchFamily="2" charset="0"/>
            </a:endParaRPr>
          </a:p>
        </p:txBody>
      </p:sp>
      <p:sp>
        <p:nvSpPr>
          <p:cNvPr id="10" name="ZoneTexte 9">
            <a:extLst>
              <a:ext uri="{FF2B5EF4-FFF2-40B4-BE49-F238E27FC236}">
                <a16:creationId xmlns:a16="http://schemas.microsoft.com/office/drawing/2014/main" id="{FC00ABB9-ABFC-02C2-72F2-DEBA27974D55}"/>
              </a:ext>
            </a:extLst>
          </p:cNvPr>
          <p:cNvSpPr txBox="1"/>
          <p:nvPr/>
        </p:nvSpPr>
        <p:spPr>
          <a:xfrm>
            <a:off x="2565581" y="3731594"/>
            <a:ext cx="2657579" cy="492443"/>
          </a:xfrm>
          <a:prstGeom prst="rect">
            <a:avLst/>
          </a:prstGeom>
          <a:noFill/>
        </p:spPr>
        <p:txBody>
          <a:bodyPr wrap="square">
            <a:spAutoFit/>
          </a:bodyPr>
          <a:lstStyle/>
          <a:p>
            <a:pPr marL="0" indent="0">
              <a:buNone/>
            </a:pPr>
            <a:r>
              <a:rPr lang="fr-FR" sz="1500" b="1" dirty="0">
                <a:solidFill>
                  <a:srgbClr val="395067"/>
                </a:solidFill>
                <a:latin typeface="Montserrat" panose="00000500000000000000" pitchFamily="2" charset="0"/>
              </a:rPr>
              <a:t>Objectif &lt; 8,5 ans</a:t>
            </a:r>
          </a:p>
          <a:p>
            <a:pPr marL="0" indent="0">
              <a:buNone/>
            </a:pPr>
            <a:r>
              <a:rPr lang="fr-FR" sz="1100" dirty="0">
                <a:solidFill>
                  <a:srgbClr val="395067"/>
                </a:solidFill>
                <a:latin typeface="Montserrat" panose="00000500000000000000" pitchFamily="2" charset="0"/>
              </a:rPr>
              <a:t>soit la durée </a:t>
            </a:r>
            <a:r>
              <a:rPr lang="fr-FR" sz="1100" dirty="0" err="1">
                <a:solidFill>
                  <a:srgbClr val="395067"/>
                </a:solidFill>
                <a:latin typeface="Montserrat" panose="00000500000000000000" pitchFamily="2" charset="0"/>
              </a:rPr>
              <a:t>moy</a:t>
            </a:r>
            <a:r>
              <a:rPr lang="fr-FR" sz="1100" dirty="0">
                <a:solidFill>
                  <a:srgbClr val="395067"/>
                </a:solidFill>
                <a:latin typeface="Montserrat" panose="00000500000000000000" pitchFamily="2" charset="0"/>
              </a:rPr>
              <a:t>. de la dette </a:t>
            </a:r>
            <a:endParaRPr lang="en" sz="1100" dirty="0">
              <a:solidFill>
                <a:srgbClr val="395067"/>
              </a:solidFill>
              <a:latin typeface="Montserrat" panose="00000500000000000000" pitchFamily="2" charset="0"/>
            </a:endParaRPr>
          </a:p>
        </p:txBody>
      </p:sp>
    </p:spTree>
    <p:extLst>
      <p:ext uri="{BB962C8B-B14F-4D97-AF65-F5344CB8AC3E}">
        <p14:creationId xmlns:p14="http://schemas.microsoft.com/office/powerpoint/2010/main" val="373609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2" name="Flèche : droite 1">
            <a:extLst>
              <a:ext uri="{FF2B5EF4-FFF2-40B4-BE49-F238E27FC236}">
                <a16:creationId xmlns:a16="http://schemas.microsoft.com/office/drawing/2014/main" id="{0F0ECB61-DB31-0830-4ADA-6820D149E8A4}"/>
              </a:ext>
            </a:extLst>
          </p:cNvPr>
          <p:cNvSpPr/>
          <p:nvPr/>
        </p:nvSpPr>
        <p:spPr>
          <a:xfrm>
            <a:off x="238172" y="1147498"/>
            <a:ext cx="2600683" cy="1117282"/>
          </a:xfrm>
          <a:prstGeom prst="righ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494" name="Google Shape;494;p61"/>
          <p:cNvSpPr txBox="1">
            <a:spLocks noGrp="1"/>
          </p:cNvSpPr>
          <p:nvPr>
            <p:ph type="title"/>
          </p:nvPr>
        </p:nvSpPr>
        <p:spPr>
          <a:xfrm>
            <a:off x="0" y="-1"/>
            <a:ext cx="9144000" cy="730251"/>
          </a:xfrm>
          <a:prstGeom prst="rect">
            <a:avLst/>
          </a:prstGeom>
          <a:solidFill>
            <a:srgbClr val="875A41"/>
          </a:solidFill>
        </p:spPr>
        <p:txBody>
          <a:bodyPr spcFirstLastPara="1" wrap="square" lIns="91425" tIns="91425" rIns="91425" bIns="91425" anchor="ctr" anchorCtr="0">
            <a:noAutofit/>
          </a:bodyPr>
          <a:lstStyle/>
          <a:p>
            <a:pPr lvl="0" algn="ctr" rtl="0">
              <a:spcBef>
                <a:spcPts val="0"/>
              </a:spcBef>
              <a:spcAft>
                <a:spcPts val="0"/>
              </a:spcAft>
              <a:buNone/>
            </a:pPr>
            <a:r>
              <a:rPr lang="en" sz="2800" cap="small" dirty="0">
                <a:solidFill>
                  <a:schemeClr val="bg1">
                    <a:lumMod val="90000"/>
                  </a:schemeClr>
                </a:solidFill>
                <a:latin typeface="Montserrat" panose="00000500000000000000" pitchFamily="2" charset="0"/>
              </a:rPr>
              <a:t>Contexte national</a:t>
            </a:r>
            <a:endParaRPr sz="2800" cap="small" dirty="0">
              <a:solidFill>
                <a:schemeClr val="bg1">
                  <a:lumMod val="90000"/>
                </a:schemeClr>
              </a:solidFill>
              <a:latin typeface="Montserrat" panose="00000500000000000000" pitchFamily="2" charset="0"/>
            </a:endParaRPr>
          </a:p>
        </p:txBody>
      </p:sp>
      <p:sp>
        <p:nvSpPr>
          <p:cNvPr id="502" name="Google Shape;502;p61"/>
          <p:cNvSpPr txBox="1">
            <a:spLocks noGrp="1"/>
          </p:cNvSpPr>
          <p:nvPr>
            <p:ph type="subTitle" idx="4294967295"/>
          </p:nvPr>
        </p:nvSpPr>
        <p:spPr>
          <a:xfrm>
            <a:off x="238172" y="1348749"/>
            <a:ext cx="2457132" cy="6683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b="1" dirty="0">
                <a:solidFill>
                  <a:schemeClr val="bg1"/>
                </a:solidFill>
              </a:rPr>
              <a:t>Une crise économique qui dure</a:t>
            </a:r>
          </a:p>
        </p:txBody>
      </p:sp>
      <p:sp>
        <p:nvSpPr>
          <p:cNvPr id="5" name="Organigramme : Connecteur 4">
            <a:extLst>
              <a:ext uri="{FF2B5EF4-FFF2-40B4-BE49-F238E27FC236}">
                <a16:creationId xmlns:a16="http://schemas.microsoft.com/office/drawing/2014/main" id="{2C100682-20E0-99BA-D78C-1DC215B7194C}"/>
              </a:ext>
            </a:extLst>
          </p:cNvPr>
          <p:cNvSpPr/>
          <p:nvPr/>
        </p:nvSpPr>
        <p:spPr>
          <a:xfrm>
            <a:off x="7256538" y="1182019"/>
            <a:ext cx="1440180" cy="1440000"/>
          </a:xfrm>
          <a:prstGeom prst="flowChartConnector">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Google Shape;502;p61">
            <a:extLst>
              <a:ext uri="{FF2B5EF4-FFF2-40B4-BE49-F238E27FC236}">
                <a16:creationId xmlns:a16="http://schemas.microsoft.com/office/drawing/2014/main" id="{ACEA2794-99B9-C800-FFBC-6F9235DC13FD}"/>
              </a:ext>
            </a:extLst>
          </p:cNvPr>
          <p:cNvSpPr txBox="1">
            <a:spLocks/>
          </p:cNvSpPr>
          <p:nvPr/>
        </p:nvSpPr>
        <p:spPr>
          <a:xfrm>
            <a:off x="7256538" y="1186009"/>
            <a:ext cx="1440180" cy="144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 sz="1500" b="1" dirty="0">
                <a:solidFill>
                  <a:schemeClr val="bg1"/>
                </a:solidFill>
              </a:rPr>
              <a:t>Taux de chômage stable</a:t>
            </a:r>
          </a:p>
        </p:txBody>
      </p:sp>
      <p:sp>
        <p:nvSpPr>
          <p:cNvPr id="14" name="Rectangle 13">
            <a:extLst>
              <a:ext uri="{FF2B5EF4-FFF2-40B4-BE49-F238E27FC236}">
                <a16:creationId xmlns:a16="http://schemas.microsoft.com/office/drawing/2014/main" id="{3FC1EAB4-6F7C-00D0-C109-43CFCD580C6C}"/>
              </a:ext>
            </a:extLst>
          </p:cNvPr>
          <p:cNvSpPr/>
          <p:nvPr/>
        </p:nvSpPr>
        <p:spPr>
          <a:xfrm>
            <a:off x="3034795" y="1167319"/>
            <a:ext cx="3176594" cy="302067"/>
          </a:xfrm>
          <a:prstGeom prst="rect">
            <a:avLst/>
          </a:prstGeom>
          <a:solidFill>
            <a:srgbClr val="4E3426"/>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grpSp>
        <p:nvGrpSpPr>
          <p:cNvPr id="19" name="Groupe 18">
            <a:extLst>
              <a:ext uri="{FF2B5EF4-FFF2-40B4-BE49-F238E27FC236}">
                <a16:creationId xmlns:a16="http://schemas.microsoft.com/office/drawing/2014/main" id="{3C1A8C31-F2EA-9211-A5E7-E6C60AE40DB5}"/>
              </a:ext>
            </a:extLst>
          </p:cNvPr>
          <p:cNvGrpSpPr/>
          <p:nvPr/>
        </p:nvGrpSpPr>
        <p:grpSpPr>
          <a:xfrm>
            <a:off x="629906" y="2988142"/>
            <a:ext cx="3376446" cy="1449063"/>
            <a:chOff x="4966554" y="2940783"/>
            <a:chExt cx="3376446" cy="1449063"/>
          </a:xfrm>
        </p:grpSpPr>
        <p:sp>
          <p:nvSpPr>
            <p:cNvPr id="8" name="Flèche : droite 7">
              <a:extLst>
                <a:ext uri="{FF2B5EF4-FFF2-40B4-BE49-F238E27FC236}">
                  <a16:creationId xmlns:a16="http://schemas.microsoft.com/office/drawing/2014/main" id="{9E5E6EE2-93C4-CA5F-0397-F7F6CB33905E}"/>
                </a:ext>
              </a:extLst>
            </p:cNvPr>
            <p:cNvSpPr/>
            <p:nvPr/>
          </p:nvSpPr>
          <p:spPr>
            <a:xfrm>
              <a:off x="4966554" y="3111205"/>
              <a:ext cx="1760597" cy="1117282"/>
            </a:xfrm>
            <a:prstGeom prst="righ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9" name="Google Shape;502;p61">
              <a:extLst>
                <a:ext uri="{FF2B5EF4-FFF2-40B4-BE49-F238E27FC236}">
                  <a16:creationId xmlns:a16="http://schemas.microsoft.com/office/drawing/2014/main" id="{9CBD3549-9C26-7569-3300-F3D1F5FF709F}"/>
                </a:ext>
              </a:extLst>
            </p:cNvPr>
            <p:cNvSpPr txBox="1">
              <a:spLocks/>
            </p:cNvSpPr>
            <p:nvPr/>
          </p:nvSpPr>
          <p:spPr>
            <a:xfrm>
              <a:off x="4967886" y="3307025"/>
              <a:ext cx="1497129" cy="668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1500" b="1" dirty="0">
                  <a:solidFill>
                    <a:schemeClr val="bg1"/>
                  </a:solidFill>
                </a:rPr>
                <a:t>L’inflation persiste</a:t>
              </a:r>
            </a:p>
          </p:txBody>
        </p:sp>
        <p:sp>
          <p:nvSpPr>
            <p:cNvPr id="17" name="Organigramme : Connecteur 16">
              <a:extLst>
                <a:ext uri="{FF2B5EF4-FFF2-40B4-BE49-F238E27FC236}">
                  <a16:creationId xmlns:a16="http://schemas.microsoft.com/office/drawing/2014/main" id="{48477C8C-264C-D964-61C9-B1C2E9EDCECD}"/>
                </a:ext>
              </a:extLst>
            </p:cNvPr>
            <p:cNvSpPr/>
            <p:nvPr/>
          </p:nvSpPr>
          <p:spPr>
            <a:xfrm>
              <a:off x="6902820" y="2949846"/>
              <a:ext cx="1440180" cy="1440000"/>
            </a:xfrm>
            <a:prstGeom prst="flowChartConnector">
              <a:avLst/>
            </a:prstGeom>
            <a:solidFill>
              <a:schemeClr val="bg1">
                <a:lumMod val="2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Google Shape;502;p61">
              <a:extLst>
                <a:ext uri="{FF2B5EF4-FFF2-40B4-BE49-F238E27FC236}">
                  <a16:creationId xmlns:a16="http://schemas.microsoft.com/office/drawing/2014/main" id="{BE2DF2A5-985C-5AA8-2240-CAD9BBA6335A}"/>
                </a:ext>
              </a:extLst>
            </p:cNvPr>
            <p:cNvSpPr txBox="1">
              <a:spLocks/>
            </p:cNvSpPr>
            <p:nvPr/>
          </p:nvSpPr>
          <p:spPr>
            <a:xfrm>
              <a:off x="6949444" y="2940783"/>
              <a:ext cx="1363980" cy="144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lnSpc>
                  <a:spcPct val="100000"/>
                </a:lnSpc>
                <a:buFont typeface="Montserrat"/>
                <a:buNone/>
              </a:pPr>
              <a:r>
                <a:rPr lang="en" sz="2400" b="1" dirty="0">
                  <a:solidFill>
                    <a:schemeClr val="bg1"/>
                  </a:solidFill>
                </a:rPr>
                <a:t>+7,7 % </a:t>
              </a:r>
              <a:br>
                <a:rPr lang="en" sz="1600" b="1" dirty="0">
                  <a:solidFill>
                    <a:schemeClr val="bg1"/>
                  </a:solidFill>
                </a:rPr>
              </a:br>
              <a:r>
                <a:rPr lang="en" sz="1300" dirty="0">
                  <a:solidFill>
                    <a:schemeClr val="bg1"/>
                  </a:solidFill>
                </a:rPr>
                <a:t>sur les dépenses des communes</a:t>
              </a:r>
            </a:p>
          </p:txBody>
        </p:sp>
      </p:grpSp>
      <p:grpSp>
        <p:nvGrpSpPr>
          <p:cNvPr id="21" name="Groupe 20">
            <a:extLst>
              <a:ext uri="{FF2B5EF4-FFF2-40B4-BE49-F238E27FC236}">
                <a16:creationId xmlns:a16="http://schemas.microsoft.com/office/drawing/2014/main" id="{58EC4F2A-C270-E8C4-E9DC-594FB9A51275}"/>
              </a:ext>
            </a:extLst>
          </p:cNvPr>
          <p:cNvGrpSpPr/>
          <p:nvPr/>
        </p:nvGrpSpPr>
        <p:grpSpPr>
          <a:xfrm>
            <a:off x="5133269" y="2936655"/>
            <a:ext cx="3563449" cy="1490269"/>
            <a:chOff x="625700" y="2845263"/>
            <a:chExt cx="3563449" cy="1490269"/>
          </a:xfrm>
        </p:grpSpPr>
        <p:sp>
          <p:nvSpPr>
            <p:cNvPr id="4" name="Flèche : droite 3">
              <a:extLst>
                <a:ext uri="{FF2B5EF4-FFF2-40B4-BE49-F238E27FC236}">
                  <a16:creationId xmlns:a16="http://schemas.microsoft.com/office/drawing/2014/main" id="{B7E3207C-E54A-BD42-62A6-3053949F4D7E}"/>
                </a:ext>
              </a:extLst>
            </p:cNvPr>
            <p:cNvSpPr/>
            <p:nvPr/>
          </p:nvSpPr>
          <p:spPr>
            <a:xfrm>
              <a:off x="625700" y="3076440"/>
              <a:ext cx="1911261" cy="1117282"/>
            </a:xfrm>
            <a:prstGeom prst="righ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7" name="Google Shape;502;p61">
              <a:extLst>
                <a:ext uri="{FF2B5EF4-FFF2-40B4-BE49-F238E27FC236}">
                  <a16:creationId xmlns:a16="http://schemas.microsoft.com/office/drawing/2014/main" id="{5A195222-7E4D-DA59-9043-2099AB30FB0C}"/>
                </a:ext>
              </a:extLst>
            </p:cNvPr>
            <p:cNvSpPr txBox="1">
              <a:spLocks/>
            </p:cNvSpPr>
            <p:nvPr/>
          </p:nvSpPr>
          <p:spPr>
            <a:xfrm>
              <a:off x="625701" y="3281364"/>
              <a:ext cx="1738675" cy="668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1500" b="1" dirty="0">
                  <a:solidFill>
                    <a:schemeClr val="bg1"/>
                  </a:solidFill>
                </a:rPr>
                <a:t>Croissance économique</a:t>
              </a:r>
            </a:p>
          </p:txBody>
        </p:sp>
        <p:sp>
          <p:nvSpPr>
            <p:cNvPr id="3" name="Organigramme : Connecteur 2">
              <a:extLst>
                <a:ext uri="{FF2B5EF4-FFF2-40B4-BE49-F238E27FC236}">
                  <a16:creationId xmlns:a16="http://schemas.microsoft.com/office/drawing/2014/main" id="{FA1DB843-CBD5-7BAB-60BF-C6BF81B5D225}"/>
                </a:ext>
              </a:extLst>
            </p:cNvPr>
            <p:cNvSpPr/>
            <p:nvPr/>
          </p:nvSpPr>
          <p:spPr>
            <a:xfrm>
              <a:off x="2748969" y="2895532"/>
              <a:ext cx="1440180" cy="1440000"/>
            </a:xfrm>
            <a:prstGeom prst="flowChartConnector">
              <a:avLst/>
            </a:prstGeom>
            <a:solidFill>
              <a:schemeClr val="bg1">
                <a:lumMod val="2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Google Shape;502;p61">
              <a:extLst>
                <a:ext uri="{FF2B5EF4-FFF2-40B4-BE49-F238E27FC236}">
                  <a16:creationId xmlns:a16="http://schemas.microsoft.com/office/drawing/2014/main" id="{60ED2F14-C670-7ED7-6001-893B9AE90ED7}"/>
                </a:ext>
              </a:extLst>
            </p:cNvPr>
            <p:cNvSpPr txBox="1">
              <a:spLocks/>
            </p:cNvSpPr>
            <p:nvPr/>
          </p:nvSpPr>
          <p:spPr>
            <a:xfrm>
              <a:off x="2861080" y="2845263"/>
              <a:ext cx="1281268" cy="144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 sz="2400" b="1" dirty="0">
                  <a:solidFill>
                    <a:schemeClr val="bg1"/>
                  </a:solidFill>
                </a:rPr>
                <a:t>+1,0 % </a:t>
              </a:r>
              <a:br>
                <a:rPr lang="en" sz="1600" b="1" dirty="0">
                  <a:solidFill>
                    <a:schemeClr val="bg1"/>
                  </a:solidFill>
                </a:rPr>
              </a:br>
              <a:r>
                <a:rPr lang="en" sz="1300" dirty="0">
                  <a:solidFill>
                    <a:schemeClr val="bg1"/>
                  </a:solidFill>
                </a:rPr>
                <a:t>en 2024</a:t>
              </a:r>
            </a:p>
            <a:p>
              <a:pPr marL="0" indent="0" algn="ctr">
                <a:buFont typeface="Montserrat"/>
                <a:buNone/>
              </a:pPr>
              <a:r>
                <a:rPr lang="en" sz="1300" i="1" dirty="0">
                  <a:solidFill>
                    <a:schemeClr val="bg1"/>
                  </a:solidFill>
                </a:rPr>
                <a:t>    stagflation</a:t>
              </a:r>
              <a:r>
                <a:rPr lang="en" sz="1300" dirty="0">
                  <a:solidFill>
                    <a:schemeClr val="bg1"/>
                  </a:solidFill>
                </a:rPr>
                <a:t> </a:t>
              </a:r>
            </a:p>
          </p:txBody>
        </p:sp>
      </p:grpSp>
      <p:sp>
        <p:nvSpPr>
          <p:cNvPr id="11" name="Flèche : droite 10">
            <a:extLst>
              <a:ext uri="{FF2B5EF4-FFF2-40B4-BE49-F238E27FC236}">
                <a16:creationId xmlns:a16="http://schemas.microsoft.com/office/drawing/2014/main" id="{33A3D858-6194-85B0-011B-78577CBFE801}"/>
              </a:ext>
            </a:extLst>
          </p:cNvPr>
          <p:cNvSpPr/>
          <p:nvPr/>
        </p:nvSpPr>
        <p:spPr>
          <a:xfrm>
            <a:off x="7401307" y="3909894"/>
            <a:ext cx="179717" cy="159651"/>
          </a:xfrm>
          <a:prstGeom prst="righ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Google Shape;502;p61">
            <a:extLst>
              <a:ext uri="{FF2B5EF4-FFF2-40B4-BE49-F238E27FC236}">
                <a16:creationId xmlns:a16="http://schemas.microsoft.com/office/drawing/2014/main" id="{162680E5-F6AB-0C47-638F-EF4FD4333E6E}"/>
              </a:ext>
            </a:extLst>
          </p:cNvPr>
          <p:cNvSpPr txBox="1">
            <a:spLocks/>
          </p:cNvSpPr>
          <p:nvPr/>
        </p:nvSpPr>
        <p:spPr>
          <a:xfrm>
            <a:off x="3496509" y="1117877"/>
            <a:ext cx="2377123" cy="4464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1200" b="1" dirty="0">
                <a:solidFill>
                  <a:schemeClr val="bg1"/>
                </a:solidFill>
              </a:rPr>
              <a:t>Comptes publics dégradés</a:t>
            </a:r>
          </a:p>
        </p:txBody>
      </p:sp>
      <p:sp>
        <p:nvSpPr>
          <p:cNvPr id="16" name="Google Shape;502;p61">
            <a:extLst>
              <a:ext uri="{FF2B5EF4-FFF2-40B4-BE49-F238E27FC236}">
                <a16:creationId xmlns:a16="http://schemas.microsoft.com/office/drawing/2014/main" id="{337631B4-1CAC-8146-DD60-3746B8DAAE38}"/>
              </a:ext>
            </a:extLst>
          </p:cNvPr>
          <p:cNvSpPr txBox="1">
            <a:spLocks/>
          </p:cNvSpPr>
          <p:nvPr/>
        </p:nvSpPr>
        <p:spPr>
          <a:xfrm>
            <a:off x="3028315" y="1345652"/>
            <a:ext cx="1281268"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1300" dirty="0">
                <a:solidFill>
                  <a:schemeClr val="bg1">
                    <a:lumMod val="25000"/>
                  </a:schemeClr>
                </a:solidFill>
              </a:rPr>
              <a:t>Prévision de déficit public en 2024:</a:t>
            </a:r>
          </a:p>
        </p:txBody>
      </p:sp>
      <p:pic>
        <p:nvPicPr>
          <p:cNvPr id="13" name="Graphique 12" descr="Tendance à la hausse contour">
            <a:extLst>
              <a:ext uri="{FF2B5EF4-FFF2-40B4-BE49-F238E27FC236}">
                <a16:creationId xmlns:a16="http://schemas.microsoft.com/office/drawing/2014/main" id="{E57B6DB7-3593-A5C1-BCB6-639ED15A681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0224" t="1" b="29392"/>
          <a:stretch/>
        </p:blipFill>
        <p:spPr>
          <a:xfrm>
            <a:off x="1643705" y="3346141"/>
            <a:ext cx="547104" cy="484223"/>
          </a:xfrm>
          <a:prstGeom prst="rect">
            <a:avLst/>
          </a:prstGeom>
        </p:spPr>
      </p:pic>
      <p:sp>
        <p:nvSpPr>
          <p:cNvPr id="23" name="ZoneTexte 22">
            <a:extLst>
              <a:ext uri="{FF2B5EF4-FFF2-40B4-BE49-F238E27FC236}">
                <a16:creationId xmlns:a16="http://schemas.microsoft.com/office/drawing/2014/main" id="{B02CBA35-1A03-1D57-82C0-4CA37D483B56}"/>
              </a:ext>
            </a:extLst>
          </p:cNvPr>
          <p:cNvSpPr txBox="1"/>
          <p:nvPr/>
        </p:nvSpPr>
        <p:spPr>
          <a:xfrm>
            <a:off x="4309583" y="1493298"/>
            <a:ext cx="2513740" cy="738664"/>
          </a:xfrm>
          <a:prstGeom prst="rect">
            <a:avLst/>
          </a:prstGeom>
          <a:noFill/>
        </p:spPr>
        <p:txBody>
          <a:bodyPr wrap="square">
            <a:spAutoFit/>
          </a:bodyPr>
          <a:lstStyle/>
          <a:p>
            <a:pPr marL="268288" indent="-268288">
              <a:buFont typeface="Montserrat"/>
              <a:buNone/>
            </a:pPr>
            <a:r>
              <a:rPr lang="en" sz="2800" b="1" dirty="0">
                <a:solidFill>
                  <a:schemeClr val="bg1">
                    <a:lumMod val="25000"/>
                  </a:schemeClr>
                </a:solidFill>
                <a:latin typeface="Montserrat" panose="00000500000000000000" pitchFamily="2" charset="0"/>
              </a:rPr>
              <a:t>- 4,4 % </a:t>
            </a:r>
            <a:br>
              <a:rPr lang="en" sz="1800" b="1" dirty="0">
                <a:solidFill>
                  <a:schemeClr val="bg1">
                    <a:lumMod val="25000"/>
                  </a:schemeClr>
                </a:solidFill>
                <a:latin typeface="Montserrat" panose="00000500000000000000" pitchFamily="2" charset="0"/>
              </a:rPr>
            </a:br>
            <a:r>
              <a:rPr lang="en" sz="1400" dirty="0">
                <a:solidFill>
                  <a:schemeClr val="bg1">
                    <a:lumMod val="25000"/>
                  </a:schemeClr>
                </a:solidFill>
                <a:latin typeface="Montserrat" panose="00000500000000000000" pitchFamily="2" charset="0"/>
              </a:rPr>
              <a:t>du PIB </a:t>
            </a:r>
            <a:r>
              <a:rPr lang="en" sz="1200" dirty="0">
                <a:solidFill>
                  <a:schemeClr val="bg1">
                    <a:lumMod val="25000"/>
                  </a:schemeClr>
                </a:solidFill>
                <a:latin typeface="Montserrat" panose="00000500000000000000" pitchFamily="2" charset="0"/>
              </a:rPr>
              <a:t>(-4,9% en 2023)</a:t>
            </a:r>
          </a:p>
        </p:txBody>
      </p:sp>
      <p:pic>
        <p:nvPicPr>
          <p:cNvPr id="24" name="Image 23">
            <a:extLst>
              <a:ext uri="{FF2B5EF4-FFF2-40B4-BE49-F238E27FC236}">
                <a16:creationId xmlns:a16="http://schemas.microsoft.com/office/drawing/2014/main" id="{EED837F3-7584-2725-C974-94128A5B6E8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A1C1F8D1-C9EE-FC00-3BC3-7D0295E9D0A2}"/>
            </a:ext>
          </a:extLst>
        </p:cNvPr>
        <p:cNvGrpSpPr/>
        <p:nvPr/>
      </p:nvGrpSpPr>
      <p:grpSpPr>
        <a:xfrm>
          <a:off x="0" y="0"/>
          <a:ext cx="0" cy="0"/>
          <a:chOff x="0" y="0"/>
          <a:chExt cx="0" cy="0"/>
        </a:xfrm>
      </p:grpSpPr>
      <p:sp>
        <p:nvSpPr>
          <p:cNvPr id="2" name="Flèche : droite 1">
            <a:extLst>
              <a:ext uri="{FF2B5EF4-FFF2-40B4-BE49-F238E27FC236}">
                <a16:creationId xmlns:a16="http://schemas.microsoft.com/office/drawing/2014/main" id="{A6806439-7B0A-7072-86D0-F2228D649725}"/>
              </a:ext>
            </a:extLst>
          </p:cNvPr>
          <p:cNvSpPr/>
          <p:nvPr/>
        </p:nvSpPr>
        <p:spPr>
          <a:xfrm>
            <a:off x="2898858" y="1102954"/>
            <a:ext cx="3646722" cy="1117282"/>
          </a:xfrm>
          <a:prstGeom prst="righ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494" name="Google Shape;494;p61">
            <a:extLst>
              <a:ext uri="{FF2B5EF4-FFF2-40B4-BE49-F238E27FC236}">
                <a16:creationId xmlns:a16="http://schemas.microsoft.com/office/drawing/2014/main" id="{42BE1BF4-5593-9A11-F224-5D16089F804A}"/>
              </a:ext>
            </a:extLst>
          </p:cNvPr>
          <p:cNvSpPr txBox="1">
            <a:spLocks noGrp="1"/>
          </p:cNvSpPr>
          <p:nvPr>
            <p:ph type="title"/>
          </p:nvPr>
        </p:nvSpPr>
        <p:spPr>
          <a:xfrm>
            <a:off x="0" y="-1"/>
            <a:ext cx="9144000" cy="730251"/>
          </a:xfrm>
          <a:prstGeom prst="rect">
            <a:avLst/>
          </a:prstGeom>
          <a:solidFill>
            <a:srgbClr val="875A41"/>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Perspectives</a:t>
            </a:r>
            <a:r>
              <a:rPr lang="en" sz="2600" cap="small" dirty="0">
                <a:solidFill>
                  <a:schemeClr val="bg1">
                    <a:lumMod val="90000"/>
                  </a:schemeClr>
                </a:solidFill>
                <a:latin typeface="Montserrat" panose="00000500000000000000" pitchFamily="2" charset="0"/>
              </a:rPr>
              <a:t> nationales 2024</a:t>
            </a:r>
            <a:br>
              <a:rPr lang="en" sz="2600" cap="small" dirty="0">
                <a:solidFill>
                  <a:schemeClr val="bg1">
                    <a:lumMod val="90000"/>
                  </a:schemeClr>
                </a:solidFill>
                <a:latin typeface="Montserrat" panose="00000500000000000000" pitchFamily="2" charset="0"/>
              </a:rPr>
            </a:br>
            <a:r>
              <a:rPr lang="en" sz="1800" dirty="0">
                <a:solidFill>
                  <a:schemeClr val="bg1">
                    <a:lumMod val="90000"/>
                  </a:schemeClr>
                </a:solidFill>
                <a:latin typeface="Montserrat" panose="00000500000000000000" pitchFamily="2" charset="0"/>
              </a:rPr>
              <a:t>Finances publiques des collectivités</a:t>
            </a:r>
            <a:endParaRPr sz="1800" dirty="0">
              <a:solidFill>
                <a:schemeClr val="bg1">
                  <a:lumMod val="90000"/>
                </a:schemeClr>
              </a:solidFill>
              <a:latin typeface="Montserrat" panose="00000500000000000000" pitchFamily="2" charset="0"/>
            </a:endParaRPr>
          </a:p>
        </p:txBody>
      </p:sp>
      <p:sp>
        <p:nvSpPr>
          <p:cNvPr id="502" name="Google Shape;502;p61">
            <a:extLst>
              <a:ext uri="{FF2B5EF4-FFF2-40B4-BE49-F238E27FC236}">
                <a16:creationId xmlns:a16="http://schemas.microsoft.com/office/drawing/2014/main" id="{656FCF8E-0B31-CC6C-AEB4-7098292AC506}"/>
              </a:ext>
            </a:extLst>
          </p:cNvPr>
          <p:cNvSpPr txBox="1">
            <a:spLocks noGrp="1"/>
          </p:cNvSpPr>
          <p:nvPr>
            <p:ph type="subTitle" idx="4294967295"/>
          </p:nvPr>
        </p:nvSpPr>
        <p:spPr>
          <a:xfrm>
            <a:off x="2898858" y="1305949"/>
            <a:ext cx="3410502" cy="6683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b="1" dirty="0">
                <a:solidFill>
                  <a:schemeClr val="bg1"/>
                </a:solidFill>
              </a:rPr>
              <a:t>Hausse de la D</a:t>
            </a:r>
            <a:r>
              <a:rPr lang="en" sz="1500" dirty="0">
                <a:solidFill>
                  <a:schemeClr val="bg1"/>
                </a:solidFill>
              </a:rPr>
              <a:t>otation</a:t>
            </a:r>
            <a:r>
              <a:rPr lang="en" sz="1500" b="1" dirty="0">
                <a:solidFill>
                  <a:schemeClr val="bg1"/>
                </a:solidFill>
              </a:rPr>
              <a:t> G</a:t>
            </a:r>
            <a:r>
              <a:rPr lang="en" sz="1500" dirty="0">
                <a:solidFill>
                  <a:schemeClr val="bg1"/>
                </a:solidFill>
              </a:rPr>
              <a:t>lobale de</a:t>
            </a:r>
            <a:r>
              <a:rPr lang="en" sz="1500" b="1" dirty="0">
                <a:solidFill>
                  <a:schemeClr val="bg1"/>
                </a:solidFill>
              </a:rPr>
              <a:t> F</a:t>
            </a:r>
            <a:r>
              <a:rPr lang="en" sz="1500" dirty="0">
                <a:solidFill>
                  <a:schemeClr val="bg1"/>
                </a:solidFill>
              </a:rPr>
              <a:t>onctionnement </a:t>
            </a:r>
            <a:r>
              <a:rPr lang="en" sz="1500" b="1" dirty="0">
                <a:solidFill>
                  <a:schemeClr val="bg1"/>
                </a:solidFill>
              </a:rPr>
              <a:t>(insuffisante) </a:t>
            </a:r>
            <a:endParaRPr lang="en" sz="1500" dirty="0">
              <a:solidFill>
                <a:schemeClr val="bg1"/>
              </a:solidFill>
            </a:endParaRPr>
          </a:p>
        </p:txBody>
      </p:sp>
      <p:sp>
        <p:nvSpPr>
          <p:cNvPr id="5" name="Organigramme : Connecteur 4">
            <a:extLst>
              <a:ext uri="{FF2B5EF4-FFF2-40B4-BE49-F238E27FC236}">
                <a16:creationId xmlns:a16="http://schemas.microsoft.com/office/drawing/2014/main" id="{852C0149-AF43-4F13-A8EA-54946FF70A62}"/>
              </a:ext>
            </a:extLst>
          </p:cNvPr>
          <p:cNvSpPr>
            <a:spLocks noChangeAspect="1"/>
          </p:cNvSpPr>
          <p:nvPr/>
        </p:nvSpPr>
        <p:spPr>
          <a:xfrm>
            <a:off x="477270" y="954855"/>
            <a:ext cx="1764000" cy="1764000"/>
          </a:xfrm>
          <a:prstGeom prst="flowChartConnector">
            <a:avLst/>
          </a:prstGeom>
          <a:solidFill>
            <a:srgbClr val="594A35"/>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Google Shape;502;p61">
            <a:extLst>
              <a:ext uri="{FF2B5EF4-FFF2-40B4-BE49-F238E27FC236}">
                <a16:creationId xmlns:a16="http://schemas.microsoft.com/office/drawing/2014/main" id="{233599BD-E545-8E45-8F6C-47CCA1858043}"/>
              </a:ext>
            </a:extLst>
          </p:cNvPr>
          <p:cNvSpPr txBox="1">
            <a:spLocks/>
          </p:cNvSpPr>
          <p:nvPr/>
        </p:nvSpPr>
        <p:spPr>
          <a:xfrm>
            <a:off x="477270" y="1025940"/>
            <a:ext cx="1764000" cy="17639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 sz="1500" b="1" dirty="0">
                <a:solidFill>
                  <a:schemeClr val="bg1"/>
                </a:solidFill>
              </a:rPr>
              <a:t>Poursuite de la baisse des dotations en € constants</a:t>
            </a:r>
          </a:p>
        </p:txBody>
      </p:sp>
      <p:grpSp>
        <p:nvGrpSpPr>
          <p:cNvPr id="19" name="Groupe 18">
            <a:extLst>
              <a:ext uri="{FF2B5EF4-FFF2-40B4-BE49-F238E27FC236}">
                <a16:creationId xmlns:a16="http://schemas.microsoft.com/office/drawing/2014/main" id="{09ECC643-5CD8-30B1-C6EE-ADBAEBA717C8}"/>
              </a:ext>
            </a:extLst>
          </p:cNvPr>
          <p:cNvGrpSpPr/>
          <p:nvPr/>
        </p:nvGrpSpPr>
        <p:grpSpPr>
          <a:xfrm>
            <a:off x="1694520" y="2988142"/>
            <a:ext cx="3781383" cy="1449063"/>
            <a:chOff x="4966554" y="2940783"/>
            <a:chExt cx="3781383" cy="1449063"/>
          </a:xfrm>
        </p:grpSpPr>
        <p:sp>
          <p:nvSpPr>
            <p:cNvPr id="8" name="Flèche : droite 7">
              <a:extLst>
                <a:ext uri="{FF2B5EF4-FFF2-40B4-BE49-F238E27FC236}">
                  <a16:creationId xmlns:a16="http://schemas.microsoft.com/office/drawing/2014/main" id="{F076554D-2C28-7783-DA3C-28551F367348}"/>
                </a:ext>
              </a:extLst>
            </p:cNvPr>
            <p:cNvSpPr/>
            <p:nvPr/>
          </p:nvSpPr>
          <p:spPr>
            <a:xfrm>
              <a:off x="4966554" y="3111205"/>
              <a:ext cx="2065398" cy="1117282"/>
            </a:xfrm>
            <a:prstGeom prst="righ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9" name="Google Shape;502;p61">
              <a:extLst>
                <a:ext uri="{FF2B5EF4-FFF2-40B4-BE49-F238E27FC236}">
                  <a16:creationId xmlns:a16="http://schemas.microsoft.com/office/drawing/2014/main" id="{6B566155-3F54-268F-6C5C-489512A4385F}"/>
                </a:ext>
              </a:extLst>
            </p:cNvPr>
            <p:cNvSpPr txBox="1">
              <a:spLocks/>
            </p:cNvSpPr>
            <p:nvPr/>
          </p:nvSpPr>
          <p:spPr>
            <a:xfrm>
              <a:off x="4967886" y="3307025"/>
              <a:ext cx="1912564" cy="668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1500" b="1" dirty="0">
                  <a:solidFill>
                    <a:schemeClr val="bg1"/>
                  </a:solidFill>
                </a:rPr>
                <a:t>Péréquation intercommunale</a:t>
              </a:r>
            </a:p>
          </p:txBody>
        </p:sp>
        <p:sp>
          <p:nvSpPr>
            <p:cNvPr id="17" name="Organigramme : Connecteur 16">
              <a:extLst>
                <a:ext uri="{FF2B5EF4-FFF2-40B4-BE49-F238E27FC236}">
                  <a16:creationId xmlns:a16="http://schemas.microsoft.com/office/drawing/2014/main" id="{C6D8CCD6-CC0E-5B7D-FC39-619A71B8A166}"/>
                </a:ext>
              </a:extLst>
            </p:cNvPr>
            <p:cNvSpPr/>
            <p:nvPr/>
          </p:nvSpPr>
          <p:spPr>
            <a:xfrm>
              <a:off x="7307757" y="2949846"/>
              <a:ext cx="1440180" cy="1440000"/>
            </a:xfrm>
            <a:prstGeom prst="flowChartConnector">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Google Shape;502;p61">
              <a:extLst>
                <a:ext uri="{FF2B5EF4-FFF2-40B4-BE49-F238E27FC236}">
                  <a16:creationId xmlns:a16="http://schemas.microsoft.com/office/drawing/2014/main" id="{71BF5F54-2D44-F39B-5530-789A0A980F29}"/>
                </a:ext>
              </a:extLst>
            </p:cNvPr>
            <p:cNvSpPr txBox="1">
              <a:spLocks/>
            </p:cNvSpPr>
            <p:nvPr/>
          </p:nvSpPr>
          <p:spPr>
            <a:xfrm>
              <a:off x="7354379" y="2940783"/>
              <a:ext cx="1363980" cy="144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lnSpc>
                  <a:spcPct val="100000"/>
                </a:lnSpc>
                <a:buFont typeface="Montserrat"/>
                <a:buNone/>
              </a:pPr>
              <a:r>
                <a:rPr lang="en" sz="1300" dirty="0">
                  <a:solidFill>
                    <a:schemeClr val="bg1"/>
                  </a:solidFill>
                </a:rPr>
                <a:t>Réforme des indicateurs financiers</a:t>
              </a:r>
            </a:p>
          </p:txBody>
        </p:sp>
      </p:grpSp>
      <p:sp>
        <p:nvSpPr>
          <p:cNvPr id="12" name="ZoneTexte 11">
            <a:extLst>
              <a:ext uri="{FF2B5EF4-FFF2-40B4-BE49-F238E27FC236}">
                <a16:creationId xmlns:a16="http://schemas.microsoft.com/office/drawing/2014/main" id="{99EFDE1C-D0B6-4C18-FC35-1A48C584415C}"/>
              </a:ext>
            </a:extLst>
          </p:cNvPr>
          <p:cNvSpPr txBox="1"/>
          <p:nvPr/>
        </p:nvSpPr>
        <p:spPr>
          <a:xfrm>
            <a:off x="5691138" y="3240151"/>
            <a:ext cx="2618085" cy="954107"/>
          </a:xfrm>
          <a:prstGeom prst="rect">
            <a:avLst/>
          </a:prstGeom>
          <a:noFill/>
        </p:spPr>
        <p:txBody>
          <a:bodyPr wrap="square">
            <a:spAutoFit/>
          </a:bodyPr>
          <a:lstStyle/>
          <a:p>
            <a:pPr marL="268288" indent="-268288">
              <a:buFont typeface="Montserrat"/>
              <a:buNone/>
            </a:pPr>
            <a:r>
              <a:rPr lang="en" sz="2800" b="1" dirty="0">
                <a:solidFill>
                  <a:schemeClr val="bg1">
                    <a:lumMod val="25000"/>
                  </a:schemeClr>
                </a:solidFill>
                <a:latin typeface="Montserrat" panose="00000500000000000000" pitchFamily="2" charset="0"/>
              </a:rPr>
              <a:t>+ 200 M€</a:t>
            </a:r>
            <a:br>
              <a:rPr lang="en" sz="1800" b="1" dirty="0">
                <a:solidFill>
                  <a:schemeClr val="bg1">
                    <a:lumMod val="25000"/>
                  </a:schemeClr>
                </a:solidFill>
                <a:latin typeface="Montserrat" panose="00000500000000000000" pitchFamily="2" charset="0"/>
              </a:rPr>
            </a:br>
            <a:r>
              <a:rPr lang="en" dirty="0">
                <a:solidFill>
                  <a:schemeClr val="bg1">
                    <a:lumMod val="25000"/>
                  </a:schemeClr>
                </a:solidFill>
                <a:latin typeface="Montserrat" panose="00000500000000000000" pitchFamily="2" charset="0"/>
              </a:rPr>
              <a:t>pour la Dotation de Solidarité Urbaine (DSU)</a:t>
            </a:r>
            <a:endParaRPr lang="en" sz="1400" dirty="0">
              <a:solidFill>
                <a:schemeClr val="bg1">
                  <a:lumMod val="25000"/>
                </a:schemeClr>
              </a:solidFill>
              <a:latin typeface="Montserrat" panose="00000500000000000000" pitchFamily="2" charset="0"/>
            </a:endParaRPr>
          </a:p>
        </p:txBody>
      </p:sp>
      <p:sp>
        <p:nvSpPr>
          <p:cNvPr id="30" name="Flèche : en arc 29">
            <a:extLst>
              <a:ext uri="{FF2B5EF4-FFF2-40B4-BE49-F238E27FC236}">
                <a16:creationId xmlns:a16="http://schemas.microsoft.com/office/drawing/2014/main" id="{E779BFCD-C653-BE88-E687-5BBE06877CF7}"/>
              </a:ext>
            </a:extLst>
          </p:cNvPr>
          <p:cNvSpPr/>
          <p:nvPr/>
        </p:nvSpPr>
        <p:spPr>
          <a:xfrm rot="7380000">
            <a:off x="588734" y="3287800"/>
            <a:ext cx="864000" cy="864000"/>
          </a:xfrm>
          <a:prstGeom prst="circularArrow">
            <a:avLst/>
          </a:prstGeom>
          <a:solidFill>
            <a:srgbClr val="ED6B69"/>
          </a:solidFill>
          <a:ln w="38100" cmpd="sng">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ED6B69">
                  <a:alpha val="57000"/>
                </a:srgbClr>
              </a:solidFill>
            </a:endParaRPr>
          </a:p>
        </p:txBody>
      </p:sp>
      <p:sp>
        <p:nvSpPr>
          <p:cNvPr id="31" name="Flèche : en arc 30">
            <a:extLst>
              <a:ext uri="{FF2B5EF4-FFF2-40B4-BE49-F238E27FC236}">
                <a16:creationId xmlns:a16="http://schemas.microsoft.com/office/drawing/2014/main" id="{5F9116A3-E70C-35EE-67D7-C6BFFB41ADC6}"/>
              </a:ext>
            </a:extLst>
          </p:cNvPr>
          <p:cNvSpPr/>
          <p:nvPr/>
        </p:nvSpPr>
        <p:spPr>
          <a:xfrm rot="18300000">
            <a:off x="578398" y="3279509"/>
            <a:ext cx="864000" cy="864000"/>
          </a:xfrm>
          <a:prstGeom prst="circularArrow">
            <a:avLst/>
          </a:prstGeom>
          <a:solidFill>
            <a:srgbClr val="ED6B69"/>
          </a:solidFill>
          <a:ln w="38100" cmpd="sng">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ED6B69"/>
              </a:solidFill>
            </a:endParaRPr>
          </a:p>
        </p:txBody>
      </p:sp>
      <p:sp>
        <p:nvSpPr>
          <p:cNvPr id="34" name="ZoneTexte 33">
            <a:extLst>
              <a:ext uri="{FF2B5EF4-FFF2-40B4-BE49-F238E27FC236}">
                <a16:creationId xmlns:a16="http://schemas.microsoft.com/office/drawing/2014/main" id="{8E8B138A-8394-304C-888B-FC92225809D6}"/>
              </a:ext>
            </a:extLst>
          </p:cNvPr>
          <p:cNvSpPr txBox="1"/>
          <p:nvPr/>
        </p:nvSpPr>
        <p:spPr>
          <a:xfrm>
            <a:off x="779767" y="3394359"/>
            <a:ext cx="725541" cy="630942"/>
          </a:xfrm>
          <a:prstGeom prst="rect">
            <a:avLst/>
          </a:prstGeom>
          <a:noFill/>
        </p:spPr>
        <p:txBody>
          <a:bodyPr wrap="square" rtlCol="0">
            <a:spAutoFit/>
          </a:bodyPr>
          <a:lstStyle/>
          <a:p>
            <a:r>
              <a:rPr lang="fr-FR" sz="3500" dirty="0">
                <a:solidFill>
                  <a:schemeClr val="bg1">
                    <a:lumMod val="25000"/>
                  </a:schemeClr>
                </a:solidFill>
              </a:rPr>
              <a:t>€</a:t>
            </a:r>
          </a:p>
        </p:txBody>
      </p:sp>
      <p:pic>
        <p:nvPicPr>
          <p:cNvPr id="35" name="Image 34">
            <a:extLst>
              <a:ext uri="{FF2B5EF4-FFF2-40B4-BE49-F238E27FC236}">
                <a16:creationId xmlns:a16="http://schemas.microsoft.com/office/drawing/2014/main" id="{422781E7-4C50-E3D6-C569-0A5BA966382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
        <p:nvSpPr>
          <p:cNvPr id="36" name="ZoneTexte 35">
            <a:extLst>
              <a:ext uri="{FF2B5EF4-FFF2-40B4-BE49-F238E27FC236}">
                <a16:creationId xmlns:a16="http://schemas.microsoft.com/office/drawing/2014/main" id="{4A1234FE-FE4E-94E2-6F23-D084E8337E3F}"/>
              </a:ext>
            </a:extLst>
          </p:cNvPr>
          <p:cNvSpPr txBox="1"/>
          <p:nvPr/>
        </p:nvSpPr>
        <p:spPr>
          <a:xfrm>
            <a:off x="6545580" y="1105280"/>
            <a:ext cx="2476500" cy="1169551"/>
          </a:xfrm>
          <a:prstGeom prst="rect">
            <a:avLst/>
          </a:prstGeom>
          <a:noFill/>
        </p:spPr>
        <p:txBody>
          <a:bodyPr wrap="square">
            <a:spAutoFit/>
          </a:bodyPr>
          <a:lstStyle/>
          <a:p>
            <a:pPr marL="268288" indent="-268288">
              <a:buFont typeface="Montserrat"/>
              <a:buNone/>
            </a:pPr>
            <a:r>
              <a:rPr lang="en" sz="2800" b="1" dirty="0">
                <a:solidFill>
                  <a:schemeClr val="bg1">
                    <a:lumMod val="25000"/>
                  </a:schemeClr>
                </a:solidFill>
                <a:latin typeface="Montserrat" panose="00000500000000000000" pitchFamily="2" charset="0"/>
              </a:rPr>
              <a:t>+ 320 M€</a:t>
            </a:r>
            <a:br>
              <a:rPr lang="en" sz="1800" b="1" dirty="0">
                <a:solidFill>
                  <a:schemeClr val="bg1">
                    <a:lumMod val="25000"/>
                  </a:schemeClr>
                </a:solidFill>
                <a:latin typeface="Montserrat" panose="00000500000000000000" pitchFamily="2" charset="0"/>
              </a:rPr>
            </a:br>
            <a:r>
              <a:rPr lang="en" dirty="0">
                <a:solidFill>
                  <a:schemeClr val="bg1">
                    <a:lumMod val="25000"/>
                  </a:schemeClr>
                </a:solidFill>
                <a:latin typeface="Montserrat" panose="00000500000000000000" pitchFamily="2" charset="0"/>
              </a:rPr>
              <a:t>soit +1,2% contre +7,7% d’inflation subie par les communes </a:t>
            </a:r>
            <a:endParaRPr lang="en" sz="1400" dirty="0">
              <a:solidFill>
                <a:schemeClr val="bg1">
                  <a:lumMod val="25000"/>
                </a:schemeClr>
              </a:solidFill>
              <a:latin typeface="Montserrat" panose="00000500000000000000" pitchFamily="2" charset="0"/>
            </a:endParaRPr>
          </a:p>
        </p:txBody>
      </p:sp>
    </p:spTree>
    <p:extLst>
      <p:ext uri="{BB962C8B-B14F-4D97-AF65-F5344CB8AC3E}">
        <p14:creationId xmlns:p14="http://schemas.microsoft.com/office/powerpoint/2010/main" val="293043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8B48EB13-EA90-4D6C-2159-7D644288F668}"/>
            </a:ext>
          </a:extLst>
        </p:cNvPr>
        <p:cNvGrpSpPr/>
        <p:nvPr/>
      </p:nvGrpSpPr>
      <p:grpSpPr>
        <a:xfrm>
          <a:off x="0" y="0"/>
          <a:ext cx="0" cy="0"/>
          <a:chOff x="0" y="0"/>
          <a:chExt cx="0" cy="0"/>
        </a:xfrm>
      </p:grpSpPr>
      <p:sp>
        <p:nvSpPr>
          <p:cNvPr id="2" name="Flèche : droite 1">
            <a:extLst>
              <a:ext uri="{FF2B5EF4-FFF2-40B4-BE49-F238E27FC236}">
                <a16:creationId xmlns:a16="http://schemas.microsoft.com/office/drawing/2014/main" id="{1F6008D0-FB93-31B9-362E-91C306E8299A}"/>
              </a:ext>
            </a:extLst>
          </p:cNvPr>
          <p:cNvSpPr/>
          <p:nvPr/>
        </p:nvSpPr>
        <p:spPr>
          <a:xfrm>
            <a:off x="244800" y="3150870"/>
            <a:ext cx="2734239" cy="1117282"/>
          </a:xfrm>
          <a:prstGeom prst="righ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502" name="Google Shape;502;p61">
            <a:extLst>
              <a:ext uri="{FF2B5EF4-FFF2-40B4-BE49-F238E27FC236}">
                <a16:creationId xmlns:a16="http://schemas.microsoft.com/office/drawing/2014/main" id="{8068E08C-CF57-0776-F2F1-99E0D94A0036}"/>
              </a:ext>
            </a:extLst>
          </p:cNvPr>
          <p:cNvSpPr txBox="1">
            <a:spLocks noGrp="1"/>
          </p:cNvSpPr>
          <p:nvPr>
            <p:ph type="subTitle" idx="4294967295"/>
          </p:nvPr>
        </p:nvSpPr>
        <p:spPr>
          <a:xfrm>
            <a:off x="242916" y="3360103"/>
            <a:ext cx="2457132" cy="6683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b="1" dirty="0">
                <a:solidFill>
                  <a:schemeClr val="bg1"/>
                </a:solidFill>
              </a:rPr>
              <a:t>Dotation de soutien à l’invest. local stabilisé</a:t>
            </a:r>
          </a:p>
        </p:txBody>
      </p:sp>
      <p:grpSp>
        <p:nvGrpSpPr>
          <p:cNvPr id="19" name="Groupe 18">
            <a:extLst>
              <a:ext uri="{FF2B5EF4-FFF2-40B4-BE49-F238E27FC236}">
                <a16:creationId xmlns:a16="http://schemas.microsoft.com/office/drawing/2014/main" id="{6D7E7D3D-546D-5A96-F238-E808B8598A8D}"/>
              </a:ext>
            </a:extLst>
          </p:cNvPr>
          <p:cNvGrpSpPr/>
          <p:nvPr/>
        </p:nvGrpSpPr>
        <p:grpSpPr>
          <a:xfrm>
            <a:off x="242916" y="1407538"/>
            <a:ext cx="3219484" cy="1117282"/>
            <a:chOff x="4966553" y="3111205"/>
            <a:chExt cx="2534026" cy="1117282"/>
          </a:xfrm>
        </p:grpSpPr>
        <p:sp>
          <p:nvSpPr>
            <p:cNvPr id="8" name="Flèche : droite 7">
              <a:extLst>
                <a:ext uri="{FF2B5EF4-FFF2-40B4-BE49-F238E27FC236}">
                  <a16:creationId xmlns:a16="http://schemas.microsoft.com/office/drawing/2014/main" id="{C2E154AC-EE2B-8422-6440-F909F00FCE59}"/>
                </a:ext>
              </a:extLst>
            </p:cNvPr>
            <p:cNvSpPr/>
            <p:nvPr/>
          </p:nvSpPr>
          <p:spPr>
            <a:xfrm>
              <a:off x="4966553" y="3111205"/>
              <a:ext cx="2532693" cy="1117282"/>
            </a:xfrm>
            <a:prstGeom prst="righ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9" name="Google Shape;502;p61">
              <a:extLst>
                <a:ext uri="{FF2B5EF4-FFF2-40B4-BE49-F238E27FC236}">
                  <a16:creationId xmlns:a16="http://schemas.microsoft.com/office/drawing/2014/main" id="{C305CEB4-EF77-EA76-1977-5C94E12BB00B}"/>
                </a:ext>
              </a:extLst>
            </p:cNvPr>
            <p:cNvSpPr txBox="1">
              <a:spLocks/>
            </p:cNvSpPr>
            <p:nvPr/>
          </p:nvSpPr>
          <p:spPr>
            <a:xfrm>
              <a:off x="4967886" y="3322265"/>
              <a:ext cx="2532693" cy="668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1500" b="1" dirty="0">
                  <a:solidFill>
                    <a:schemeClr val="bg1"/>
                  </a:solidFill>
                </a:rPr>
                <a:t>Revalorisation forfaitaire des valeurs locatives en 2024</a:t>
              </a:r>
            </a:p>
          </p:txBody>
        </p:sp>
      </p:grpSp>
      <p:sp>
        <p:nvSpPr>
          <p:cNvPr id="23" name="ZoneTexte 22">
            <a:extLst>
              <a:ext uri="{FF2B5EF4-FFF2-40B4-BE49-F238E27FC236}">
                <a16:creationId xmlns:a16="http://schemas.microsoft.com/office/drawing/2014/main" id="{673B6F61-78CB-4302-F396-C1A301262090}"/>
              </a:ext>
            </a:extLst>
          </p:cNvPr>
          <p:cNvSpPr txBox="1"/>
          <p:nvPr/>
        </p:nvSpPr>
        <p:spPr>
          <a:xfrm>
            <a:off x="3176390" y="3153731"/>
            <a:ext cx="4769008" cy="1246495"/>
          </a:xfrm>
          <a:prstGeom prst="rect">
            <a:avLst/>
          </a:prstGeom>
          <a:noFill/>
        </p:spPr>
        <p:txBody>
          <a:bodyPr wrap="square">
            <a:spAutoFit/>
          </a:bodyPr>
          <a:lstStyle/>
          <a:p>
            <a:pPr marL="268288" indent="-268288">
              <a:buFont typeface="Montserrat"/>
              <a:buNone/>
            </a:pPr>
            <a:r>
              <a:rPr lang="en" sz="2800" b="1" dirty="0">
                <a:solidFill>
                  <a:schemeClr val="bg1">
                    <a:lumMod val="25000"/>
                  </a:schemeClr>
                </a:solidFill>
                <a:latin typeface="Montserrat" panose="00000500000000000000" pitchFamily="2" charset="0"/>
              </a:rPr>
              <a:t>3,76 M</a:t>
            </a:r>
            <a:r>
              <a:rPr lang="en" sz="2800" b="1" baseline="30000" dirty="0">
                <a:solidFill>
                  <a:schemeClr val="bg1">
                    <a:lumMod val="25000"/>
                  </a:schemeClr>
                </a:solidFill>
                <a:latin typeface="Montserrat" panose="00000500000000000000" pitchFamily="2" charset="0"/>
              </a:rPr>
              <a:t>d</a:t>
            </a:r>
            <a:r>
              <a:rPr lang="en" sz="2800" b="1" dirty="0">
                <a:solidFill>
                  <a:schemeClr val="bg1">
                    <a:lumMod val="25000"/>
                  </a:schemeClr>
                </a:solidFill>
                <a:latin typeface="Montserrat" panose="00000500000000000000" pitchFamily="2" charset="0"/>
              </a:rPr>
              <a:t>€ </a:t>
            </a:r>
          </a:p>
          <a:p>
            <a:pPr marL="268288" indent="-1588">
              <a:spcAft>
                <a:spcPts val="600"/>
              </a:spcAft>
              <a:buFont typeface="Montserrat"/>
              <a:buNone/>
            </a:pPr>
            <a:r>
              <a:rPr lang="en" dirty="0">
                <a:solidFill>
                  <a:schemeClr val="bg1">
                    <a:lumMod val="25000"/>
                  </a:schemeClr>
                </a:solidFill>
                <a:latin typeface="Montserrat" panose="00000500000000000000" pitchFamily="2" charset="0"/>
              </a:rPr>
              <a:t>d’Autorisation d’Engagement, soit -500 M€ par rapport à la LF initiale (décret du 22 février 2024)</a:t>
            </a:r>
          </a:p>
          <a:p>
            <a:pPr marL="268288" indent="-1588">
              <a:buFont typeface="Montserrat"/>
              <a:buNone/>
            </a:pPr>
            <a:r>
              <a:rPr lang="en" dirty="0">
                <a:solidFill>
                  <a:schemeClr val="bg1">
                    <a:lumMod val="25000"/>
                  </a:schemeClr>
                </a:solidFill>
                <a:latin typeface="Montserrat" panose="00000500000000000000" pitchFamily="2" charset="0"/>
              </a:rPr>
              <a:t>DSIL, objectif 30% de projets verts</a:t>
            </a:r>
            <a:endParaRPr lang="en" sz="1400" dirty="0">
              <a:solidFill>
                <a:schemeClr val="bg1">
                  <a:lumMod val="25000"/>
                </a:schemeClr>
              </a:solidFill>
              <a:latin typeface="Montserrat" panose="00000500000000000000" pitchFamily="2" charset="0"/>
            </a:endParaRPr>
          </a:p>
        </p:txBody>
      </p:sp>
      <p:sp>
        <p:nvSpPr>
          <p:cNvPr id="12" name="ZoneTexte 11">
            <a:extLst>
              <a:ext uri="{FF2B5EF4-FFF2-40B4-BE49-F238E27FC236}">
                <a16:creationId xmlns:a16="http://schemas.microsoft.com/office/drawing/2014/main" id="{8393A46E-C5CD-A630-3471-B3718D1B4545}"/>
              </a:ext>
            </a:extLst>
          </p:cNvPr>
          <p:cNvSpPr txBox="1"/>
          <p:nvPr/>
        </p:nvSpPr>
        <p:spPr>
          <a:xfrm>
            <a:off x="3556199" y="1677538"/>
            <a:ext cx="2618085" cy="738664"/>
          </a:xfrm>
          <a:prstGeom prst="rect">
            <a:avLst/>
          </a:prstGeom>
          <a:noFill/>
        </p:spPr>
        <p:txBody>
          <a:bodyPr wrap="square">
            <a:spAutoFit/>
          </a:bodyPr>
          <a:lstStyle/>
          <a:p>
            <a:pPr marL="268288" indent="-268288">
              <a:buFont typeface="Montserrat"/>
              <a:buNone/>
            </a:pPr>
            <a:r>
              <a:rPr lang="en" sz="2800" b="1" dirty="0">
                <a:solidFill>
                  <a:schemeClr val="bg1">
                    <a:lumMod val="25000"/>
                  </a:schemeClr>
                </a:solidFill>
                <a:latin typeface="Montserrat" panose="00000500000000000000" pitchFamily="2" charset="0"/>
              </a:rPr>
              <a:t>+ 3,9%</a:t>
            </a:r>
            <a:br>
              <a:rPr lang="en" sz="1800" b="1" dirty="0">
                <a:solidFill>
                  <a:schemeClr val="bg1">
                    <a:lumMod val="25000"/>
                  </a:schemeClr>
                </a:solidFill>
                <a:latin typeface="Montserrat" panose="00000500000000000000" pitchFamily="2" charset="0"/>
              </a:rPr>
            </a:br>
            <a:r>
              <a:rPr lang="en" dirty="0">
                <a:solidFill>
                  <a:schemeClr val="bg1">
                    <a:lumMod val="25000"/>
                  </a:schemeClr>
                </a:solidFill>
                <a:latin typeface="Montserrat" panose="00000500000000000000" pitchFamily="2" charset="0"/>
              </a:rPr>
              <a:t>contre +7,1% en 2023</a:t>
            </a:r>
            <a:endParaRPr lang="en" sz="1400" dirty="0">
              <a:solidFill>
                <a:schemeClr val="bg1">
                  <a:lumMod val="25000"/>
                </a:schemeClr>
              </a:solidFill>
              <a:latin typeface="Montserrat" panose="00000500000000000000" pitchFamily="2" charset="0"/>
            </a:endParaRPr>
          </a:p>
        </p:txBody>
      </p:sp>
      <p:pic>
        <p:nvPicPr>
          <p:cNvPr id="3" name="Image 2">
            <a:extLst>
              <a:ext uri="{FF2B5EF4-FFF2-40B4-BE49-F238E27FC236}">
                <a16:creationId xmlns:a16="http://schemas.microsoft.com/office/drawing/2014/main" id="{8ED8BDC9-6196-0B0B-3DFE-A5AF8FFC3E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
        <p:nvSpPr>
          <p:cNvPr id="10" name="Google Shape;494;p61">
            <a:extLst>
              <a:ext uri="{FF2B5EF4-FFF2-40B4-BE49-F238E27FC236}">
                <a16:creationId xmlns:a16="http://schemas.microsoft.com/office/drawing/2014/main" id="{ECBF1728-9BDD-3DE6-600E-79061DA66718}"/>
              </a:ext>
            </a:extLst>
          </p:cNvPr>
          <p:cNvSpPr txBox="1">
            <a:spLocks noGrp="1"/>
          </p:cNvSpPr>
          <p:nvPr>
            <p:ph type="title"/>
          </p:nvPr>
        </p:nvSpPr>
        <p:spPr>
          <a:xfrm>
            <a:off x="0" y="-1"/>
            <a:ext cx="9144000" cy="730251"/>
          </a:xfrm>
          <a:prstGeom prst="rect">
            <a:avLst/>
          </a:prstGeom>
          <a:solidFill>
            <a:srgbClr val="875A41"/>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Perspectives</a:t>
            </a:r>
            <a:r>
              <a:rPr lang="en" sz="2600" cap="small" dirty="0">
                <a:solidFill>
                  <a:schemeClr val="bg1">
                    <a:lumMod val="90000"/>
                  </a:schemeClr>
                </a:solidFill>
                <a:latin typeface="Montserrat" panose="00000500000000000000" pitchFamily="2" charset="0"/>
              </a:rPr>
              <a:t> nationales 2024</a:t>
            </a:r>
            <a:br>
              <a:rPr lang="en" sz="2600" cap="small" dirty="0">
                <a:solidFill>
                  <a:schemeClr val="bg1">
                    <a:lumMod val="90000"/>
                  </a:schemeClr>
                </a:solidFill>
                <a:latin typeface="Montserrat" panose="00000500000000000000" pitchFamily="2" charset="0"/>
              </a:rPr>
            </a:br>
            <a:r>
              <a:rPr lang="en" sz="1800" dirty="0">
                <a:solidFill>
                  <a:schemeClr val="bg1">
                    <a:lumMod val="90000"/>
                  </a:schemeClr>
                </a:solidFill>
                <a:latin typeface="Montserrat" panose="00000500000000000000" pitchFamily="2" charset="0"/>
              </a:rPr>
              <a:t>Finances publiques des collectivités</a:t>
            </a:r>
            <a:endParaRPr sz="1800" dirty="0">
              <a:solidFill>
                <a:schemeClr val="bg1">
                  <a:lumMod val="90000"/>
                </a:schemeClr>
              </a:solidFill>
              <a:latin typeface="Montserrat" panose="00000500000000000000" pitchFamily="2" charset="0"/>
            </a:endParaRPr>
          </a:p>
        </p:txBody>
      </p:sp>
      <p:grpSp>
        <p:nvGrpSpPr>
          <p:cNvPr id="28" name="Groupe 27">
            <a:extLst>
              <a:ext uri="{FF2B5EF4-FFF2-40B4-BE49-F238E27FC236}">
                <a16:creationId xmlns:a16="http://schemas.microsoft.com/office/drawing/2014/main" id="{98164651-891A-93AE-E7DD-674110B1CB12}"/>
              </a:ext>
            </a:extLst>
          </p:cNvPr>
          <p:cNvGrpSpPr/>
          <p:nvPr/>
        </p:nvGrpSpPr>
        <p:grpSpPr>
          <a:xfrm>
            <a:off x="5982343" y="1208413"/>
            <a:ext cx="2796752" cy="2186297"/>
            <a:chOff x="5982343" y="964573"/>
            <a:chExt cx="2796752" cy="2186297"/>
          </a:xfrm>
        </p:grpSpPr>
        <p:grpSp>
          <p:nvGrpSpPr>
            <p:cNvPr id="24" name="Groupe 23">
              <a:extLst>
                <a:ext uri="{FF2B5EF4-FFF2-40B4-BE49-F238E27FC236}">
                  <a16:creationId xmlns:a16="http://schemas.microsoft.com/office/drawing/2014/main" id="{E5B44606-84D2-D907-952D-26E0267164ED}"/>
                </a:ext>
              </a:extLst>
            </p:cNvPr>
            <p:cNvGrpSpPr/>
            <p:nvPr/>
          </p:nvGrpSpPr>
          <p:grpSpPr>
            <a:xfrm>
              <a:off x="5999059" y="1130000"/>
              <a:ext cx="2775318" cy="1893541"/>
              <a:chOff x="6275399" y="995864"/>
              <a:chExt cx="2775318" cy="1893541"/>
            </a:xfrm>
          </p:grpSpPr>
          <p:grpSp>
            <p:nvGrpSpPr>
              <p:cNvPr id="11" name="Google Shape;6521;p142">
                <a:extLst>
                  <a:ext uri="{FF2B5EF4-FFF2-40B4-BE49-F238E27FC236}">
                    <a16:creationId xmlns:a16="http://schemas.microsoft.com/office/drawing/2014/main" id="{4A4FC590-D7D8-642D-A282-86A86EE22E73}"/>
                  </a:ext>
                </a:extLst>
              </p:cNvPr>
              <p:cNvGrpSpPr>
                <a:grpSpLocks noChangeAspect="1"/>
              </p:cNvGrpSpPr>
              <p:nvPr/>
            </p:nvGrpSpPr>
            <p:grpSpPr>
              <a:xfrm>
                <a:off x="7502637" y="995864"/>
                <a:ext cx="564679" cy="540000"/>
                <a:chOff x="5154291" y="876245"/>
                <a:chExt cx="503875" cy="481850"/>
              </a:xfrm>
              <a:solidFill>
                <a:schemeClr val="bg1">
                  <a:lumMod val="25000"/>
                </a:schemeClr>
              </a:solidFill>
            </p:grpSpPr>
            <p:sp>
              <p:nvSpPr>
                <p:cNvPr id="13" name="Google Shape;6522;p142">
                  <a:extLst>
                    <a:ext uri="{FF2B5EF4-FFF2-40B4-BE49-F238E27FC236}">
                      <a16:creationId xmlns:a16="http://schemas.microsoft.com/office/drawing/2014/main" id="{CBCEF9A3-BDB6-2F48-4DB3-5E476E0E827D}"/>
                    </a:ext>
                  </a:extLst>
                </p:cNvPr>
                <p:cNvSpPr/>
                <p:nvPr/>
              </p:nvSpPr>
              <p:spPr>
                <a:xfrm>
                  <a:off x="5154291" y="876245"/>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 name="Google Shape;6523;p142">
                  <a:extLst>
                    <a:ext uri="{FF2B5EF4-FFF2-40B4-BE49-F238E27FC236}">
                      <a16:creationId xmlns:a16="http://schemas.microsoft.com/office/drawing/2014/main" id="{40EDDB07-589D-52D6-53D8-0FF080ACFFC1}"/>
                    </a:ext>
                  </a:extLst>
                </p:cNvPr>
                <p:cNvSpPr/>
                <p:nvPr/>
              </p:nvSpPr>
              <p:spPr>
                <a:xfrm>
                  <a:off x="5323041" y="932621"/>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2" name="ZoneTexte 21">
                <a:extLst>
                  <a:ext uri="{FF2B5EF4-FFF2-40B4-BE49-F238E27FC236}">
                    <a16:creationId xmlns:a16="http://schemas.microsoft.com/office/drawing/2014/main" id="{49140929-2BF4-5D95-2255-69535C0D73AB}"/>
                  </a:ext>
                </a:extLst>
              </p:cNvPr>
              <p:cNvSpPr txBox="1"/>
              <p:nvPr/>
            </p:nvSpPr>
            <p:spPr>
              <a:xfrm>
                <a:off x="6275399" y="1550577"/>
                <a:ext cx="2775318" cy="1338828"/>
              </a:xfrm>
              <a:prstGeom prst="rect">
                <a:avLst/>
              </a:prstGeom>
              <a:noFill/>
            </p:spPr>
            <p:txBody>
              <a:bodyPr wrap="square">
                <a:spAutoFit/>
              </a:bodyPr>
              <a:lstStyle/>
              <a:p>
                <a:pPr algn="ctr"/>
                <a:r>
                  <a:rPr lang="fr-FR" sz="2500" b="1" dirty="0">
                    <a:solidFill>
                      <a:schemeClr val="bg1">
                        <a:lumMod val="25000"/>
                      </a:schemeClr>
                    </a:solidFill>
                    <a:latin typeface="Montserrat" panose="00000500000000000000" pitchFamily="2" charset="0"/>
                  </a:rPr>
                  <a:t>-0,5 pt / an</a:t>
                </a:r>
              </a:p>
              <a:p>
                <a:pPr algn="ctr"/>
                <a:r>
                  <a:rPr lang="fr-FR" sz="1400" b="0" i="0" u="none" strike="noStrike" baseline="0" dirty="0">
                    <a:solidFill>
                      <a:srgbClr val="000000"/>
                    </a:solidFill>
                    <a:latin typeface="Montserrat" panose="00000500000000000000" pitchFamily="2" charset="0"/>
                  </a:rPr>
                  <a:t>Objectif </a:t>
                </a:r>
                <a:r>
                  <a:rPr lang="fr-FR" dirty="0">
                    <a:latin typeface="Montserrat" panose="00000500000000000000" pitchFamily="2" charset="0"/>
                  </a:rPr>
                  <a:t>fixé par la LPFP 2023-2027 de réduction des DF annuelles des collectivités en valeur réelle</a:t>
                </a:r>
              </a:p>
            </p:txBody>
          </p:sp>
        </p:grpSp>
        <p:grpSp>
          <p:nvGrpSpPr>
            <p:cNvPr id="27" name="Groupe 26">
              <a:extLst>
                <a:ext uri="{FF2B5EF4-FFF2-40B4-BE49-F238E27FC236}">
                  <a16:creationId xmlns:a16="http://schemas.microsoft.com/office/drawing/2014/main" id="{904402F3-5D9F-FAC0-3F02-C4ABA3357FAD}"/>
                </a:ext>
              </a:extLst>
            </p:cNvPr>
            <p:cNvGrpSpPr/>
            <p:nvPr/>
          </p:nvGrpSpPr>
          <p:grpSpPr>
            <a:xfrm>
              <a:off x="5982343" y="964573"/>
              <a:ext cx="2796752" cy="2186297"/>
              <a:chOff x="6261585" y="839285"/>
              <a:chExt cx="2796752" cy="2186297"/>
            </a:xfrm>
          </p:grpSpPr>
          <p:sp>
            <p:nvSpPr>
              <p:cNvPr id="25" name="Rectangle 24">
                <a:extLst>
                  <a:ext uri="{FF2B5EF4-FFF2-40B4-BE49-F238E27FC236}">
                    <a16:creationId xmlns:a16="http://schemas.microsoft.com/office/drawing/2014/main" id="{CC21C69E-66E2-8A2B-5BAF-336D4C411E36}"/>
                  </a:ext>
                </a:extLst>
              </p:cNvPr>
              <p:cNvSpPr/>
              <p:nvPr/>
            </p:nvSpPr>
            <p:spPr>
              <a:xfrm>
                <a:off x="6355080" y="922020"/>
                <a:ext cx="2618085" cy="202692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B328601-9E25-B3B4-B305-6951DFC3BC17}"/>
                  </a:ext>
                </a:extLst>
              </p:cNvPr>
              <p:cNvSpPr/>
              <p:nvPr/>
            </p:nvSpPr>
            <p:spPr>
              <a:xfrm>
                <a:off x="6261585" y="839285"/>
                <a:ext cx="2796752" cy="2186297"/>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86779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B3619D2F-7052-3029-6DAE-6469AE551949}"/>
            </a:ext>
          </a:extLst>
        </p:cNvPr>
        <p:cNvGrpSpPr/>
        <p:nvPr/>
      </p:nvGrpSpPr>
      <p:grpSpPr>
        <a:xfrm>
          <a:off x="0" y="0"/>
          <a:ext cx="0" cy="0"/>
          <a:chOff x="0" y="0"/>
          <a:chExt cx="0" cy="0"/>
        </a:xfrm>
      </p:grpSpPr>
      <p:pic>
        <p:nvPicPr>
          <p:cNvPr id="463" name="Image 462">
            <a:extLst>
              <a:ext uri="{FF2B5EF4-FFF2-40B4-BE49-F238E27FC236}">
                <a16:creationId xmlns:a16="http://schemas.microsoft.com/office/drawing/2014/main" id="{6E454C99-00AC-BBC2-05CA-C9FCAE7BECCC}"/>
              </a:ext>
            </a:extLst>
          </p:cNvPr>
          <p:cNvPicPr>
            <a:picLocks noChangeAspect="1"/>
          </p:cNvPicPr>
          <p:nvPr/>
        </p:nvPicPr>
        <p:blipFill>
          <a:blip r:embed="rId3"/>
          <a:stretch>
            <a:fillRect/>
          </a:stretch>
        </p:blipFill>
        <p:spPr>
          <a:xfrm>
            <a:off x="158858" y="936887"/>
            <a:ext cx="6731876" cy="3332024"/>
          </a:xfrm>
          <a:prstGeom prst="rect">
            <a:avLst/>
          </a:prstGeom>
        </p:spPr>
      </p:pic>
      <p:sp>
        <p:nvSpPr>
          <p:cNvPr id="494" name="Google Shape;494;p61">
            <a:extLst>
              <a:ext uri="{FF2B5EF4-FFF2-40B4-BE49-F238E27FC236}">
                <a16:creationId xmlns:a16="http://schemas.microsoft.com/office/drawing/2014/main" id="{0F627328-5ED4-6055-E12E-F720544BB9FF}"/>
              </a:ext>
            </a:extLst>
          </p:cNvPr>
          <p:cNvSpPr txBox="1">
            <a:spLocks noGrp="1"/>
          </p:cNvSpPr>
          <p:nvPr>
            <p:ph type="title"/>
          </p:nvPr>
        </p:nvSpPr>
        <p:spPr>
          <a:xfrm>
            <a:off x="0" y="-1"/>
            <a:ext cx="9144000" cy="730251"/>
          </a:xfrm>
          <a:prstGeom prst="rect">
            <a:avLst/>
          </a:prstGeom>
          <a:solidFill>
            <a:srgbClr val="ED6B69"/>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Situation financière de Fontenay-aux-Roses</a:t>
            </a:r>
            <a:br>
              <a:rPr lang="fr-FR" sz="2600" cap="small" dirty="0">
                <a:solidFill>
                  <a:schemeClr val="bg1">
                    <a:lumMod val="90000"/>
                  </a:schemeClr>
                </a:solidFill>
                <a:latin typeface="Montserrat" panose="00000500000000000000" pitchFamily="2" charset="0"/>
              </a:rPr>
            </a:br>
            <a:r>
              <a:rPr lang="fr-FR" sz="2000" dirty="0">
                <a:solidFill>
                  <a:schemeClr val="bg1">
                    <a:lumMod val="90000"/>
                  </a:schemeClr>
                </a:solidFill>
                <a:latin typeface="Montserrat" panose="00000500000000000000" pitchFamily="2" charset="0"/>
              </a:rPr>
              <a:t>Fonctionnement</a:t>
            </a:r>
            <a:endParaRPr sz="1500" dirty="0">
              <a:solidFill>
                <a:schemeClr val="bg1">
                  <a:lumMod val="90000"/>
                </a:schemeClr>
              </a:solidFill>
              <a:latin typeface="Montserrat" panose="00000500000000000000" pitchFamily="2" charset="0"/>
            </a:endParaRPr>
          </a:p>
        </p:txBody>
      </p:sp>
      <p:sp>
        <p:nvSpPr>
          <p:cNvPr id="28" name="ZoneTexte 4">
            <a:extLst>
              <a:ext uri="{FF2B5EF4-FFF2-40B4-BE49-F238E27FC236}">
                <a16:creationId xmlns:a16="http://schemas.microsoft.com/office/drawing/2014/main" id="{660BEDA7-1B51-245E-9803-CEB33DAD25F5}"/>
              </a:ext>
            </a:extLst>
          </p:cNvPr>
          <p:cNvSpPr txBox="1"/>
          <p:nvPr/>
        </p:nvSpPr>
        <p:spPr>
          <a:xfrm>
            <a:off x="158858" y="4283429"/>
            <a:ext cx="8786040"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AF9879"/>
                </a:solidFill>
                <a:latin typeface="Gill Sans MT" panose="020B0502020104020203" pitchFamily="34" charset="0"/>
              </a:rPr>
              <a:t>* Retraité en recettes et en dépenses, sur la période 2018-2023, d’une partie des flux financiers avec le CCAS qui n’a pu donner lieu à des écritures comptables en 2022. Ce retraitement est neutre (Dép. = recettes).</a:t>
            </a:r>
          </a:p>
        </p:txBody>
      </p:sp>
      <p:grpSp>
        <p:nvGrpSpPr>
          <p:cNvPr id="31" name="Groupe 30">
            <a:extLst>
              <a:ext uri="{FF2B5EF4-FFF2-40B4-BE49-F238E27FC236}">
                <a16:creationId xmlns:a16="http://schemas.microsoft.com/office/drawing/2014/main" id="{D5880DB2-696D-2365-FAC9-D75B38959A84}"/>
              </a:ext>
            </a:extLst>
          </p:cNvPr>
          <p:cNvGrpSpPr/>
          <p:nvPr/>
        </p:nvGrpSpPr>
        <p:grpSpPr>
          <a:xfrm>
            <a:off x="2960914" y="1501185"/>
            <a:ext cx="2051021" cy="830770"/>
            <a:chOff x="2730396" y="1518600"/>
            <a:chExt cx="2183149" cy="830770"/>
          </a:xfrm>
        </p:grpSpPr>
        <p:sp>
          <p:nvSpPr>
            <p:cNvPr id="29" name="Rectangle : coins arrondis 28">
              <a:extLst>
                <a:ext uri="{FF2B5EF4-FFF2-40B4-BE49-F238E27FC236}">
                  <a16:creationId xmlns:a16="http://schemas.microsoft.com/office/drawing/2014/main" id="{3C861083-815E-ED54-12DE-231722E6B212}"/>
                </a:ext>
              </a:extLst>
            </p:cNvPr>
            <p:cNvSpPr/>
            <p:nvPr/>
          </p:nvSpPr>
          <p:spPr>
            <a:xfrm>
              <a:off x="2730396" y="1518600"/>
              <a:ext cx="2183149" cy="830770"/>
            </a:xfrm>
            <a:prstGeom prst="roundRect">
              <a:avLst/>
            </a:prstGeom>
            <a:solidFill>
              <a:schemeClr val="bg1"/>
            </a:solidFill>
            <a:ln w="47625">
              <a:solidFill>
                <a:srgbClr val="ED6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E9B8BEB1-5A16-707D-D9C0-FBDEDD0E0578}"/>
                </a:ext>
              </a:extLst>
            </p:cNvPr>
            <p:cNvSpPr txBox="1"/>
            <p:nvPr/>
          </p:nvSpPr>
          <p:spPr>
            <a:xfrm>
              <a:off x="2730396" y="1541570"/>
              <a:ext cx="2183148" cy="784830"/>
            </a:xfrm>
            <a:prstGeom prst="rect">
              <a:avLst/>
            </a:prstGeom>
            <a:noFill/>
            <a:ln>
              <a:noFill/>
            </a:ln>
          </p:spPr>
          <p:txBody>
            <a:bodyPr wrap="square" rtlCol="0">
              <a:spAutoFit/>
            </a:bodyPr>
            <a:lstStyle/>
            <a:p>
              <a:pPr algn="ctr"/>
              <a:r>
                <a:rPr lang="fr-FR" sz="1500" b="1" dirty="0">
                  <a:latin typeface="Calibri Light" panose="020F0302020204030204" pitchFamily="34" charset="0"/>
                  <a:ea typeface="Cambria" panose="02040503050406030204" pitchFamily="18" charset="0"/>
                  <a:cs typeface="Calibri Light" panose="020F0302020204030204" pitchFamily="34" charset="0"/>
                </a:rPr>
                <a:t>Augmentation entre 2022 et 2023 :</a:t>
              </a:r>
            </a:p>
            <a:p>
              <a:pPr algn="ctr"/>
              <a:r>
                <a:rPr lang="fr-FR" sz="1500" b="1" dirty="0">
                  <a:solidFill>
                    <a:srgbClr val="ED6B69"/>
                  </a:solidFill>
                  <a:latin typeface="Calibri Light" panose="020F0302020204030204" pitchFamily="34" charset="0"/>
                  <a:ea typeface="Cambria" panose="02040503050406030204" pitchFamily="18" charset="0"/>
                  <a:cs typeface="Calibri Light" panose="020F0302020204030204" pitchFamily="34" charset="0"/>
                </a:rPr>
                <a:t>+5,5 % soit +2,0 M€</a:t>
              </a:r>
            </a:p>
          </p:txBody>
        </p:sp>
      </p:grpSp>
      <p:sp>
        <p:nvSpPr>
          <p:cNvPr id="36" name="Ellipse 35">
            <a:extLst>
              <a:ext uri="{FF2B5EF4-FFF2-40B4-BE49-F238E27FC236}">
                <a16:creationId xmlns:a16="http://schemas.microsoft.com/office/drawing/2014/main" id="{559BD88C-BC9D-8AA5-7FE1-F32600B383A6}"/>
              </a:ext>
            </a:extLst>
          </p:cNvPr>
          <p:cNvSpPr/>
          <p:nvPr/>
        </p:nvSpPr>
        <p:spPr>
          <a:xfrm>
            <a:off x="6055200" y="2571749"/>
            <a:ext cx="175397" cy="183839"/>
          </a:xfrm>
          <a:prstGeom prst="ellipse">
            <a:avLst/>
          </a:prstGeom>
          <a:noFill/>
          <a:ln w="28575">
            <a:solidFill>
              <a:srgbClr val="ED6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7" name="Ellipse 36">
            <a:extLst>
              <a:ext uri="{FF2B5EF4-FFF2-40B4-BE49-F238E27FC236}">
                <a16:creationId xmlns:a16="http://schemas.microsoft.com/office/drawing/2014/main" id="{6D54B8D7-C477-AA6B-539B-A3B6A19439AC}"/>
              </a:ext>
            </a:extLst>
          </p:cNvPr>
          <p:cNvSpPr/>
          <p:nvPr/>
        </p:nvSpPr>
        <p:spPr>
          <a:xfrm>
            <a:off x="6055200" y="1360032"/>
            <a:ext cx="175397" cy="183777"/>
          </a:xfrm>
          <a:prstGeom prst="ellipse">
            <a:avLst/>
          </a:prstGeom>
          <a:noFill/>
          <a:ln w="28575">
            <a:solidFill>
              <a:srgbClr val="ED6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8" name="Rectangle 11">
            <a:extLst>
              <a:ext uri="{FF2B5EF4-FFF2-40B4-BE49-F238E27FC236}">
                <a16:creationId xmlns:a16="http://schemas.microsoft.com/office/drawing/2014/main" id="{994EEF74-80CC-6CC3-81F8-6CC31493459D}"/>
              </a:ext>
            </a:extLst>
          </p:cNvPr>
          <p:cNvSpPr/>
          <p:nvPr/>
        </p:nvSpPr>
        <p:spPr>
          <a:xfrm>
            <a:off x="6516000" y="2315763"/>
            <a:ext cx="2556000" cy="489060"/>
          </a:xfrm>
          <a:prstGeom prst="roundRect">
            <a:avLst/>
          </a:prstGeom>
          <a:solidFill>
            <a:schemeClr val="bg1"/>
          </a:solidFill>
          <a:ln w="19050">
            <a:solidFill>
              <a:srgbClr val="ED6B69"/>
            </a:solidFill>
          </a:ln>
        </p:spPr>
        <p:txBody>
          <a:bodyPr wrap="square" lIns="0" tIns="36000" rIns="0" bIns="36000">
            <a:spAutoFit/>
          </a:bodyPr>
          <a:lstStyle/>
          <a:p>
            <a:pPr algn="ctr"/>
            <a:r>
              <a:rPr lang="fr-FR" sz="1200" dirty="0"/>
              <a:t>Seul effet révision des bases sur le FCCT </a:t>
            </a:r>
            <a:r>
              <a:rPr lang="fr-FR" sz="1200" i="1" dirty="0"/>
              <a:t>(+ 372 K€)</a:t>
            </a:r>
            <a:endParaRPr lang="fr-FR" sz="1200" dirty="0"/>
          </a:p>
        </p:txBody>
      </p:sp>
      <p:sp>
        <p:nvSpPr>
          <p:cNvPr id="39" name="Rectangle 32">
            <a:extLst>
              <a:ext uri="{FF2B5EF4-FFF2-40B4-BE49-F238E27FC236}">
                <a16:creationId xmlns:a16="http://schemas.microsoft.com/office/drawing/2014/main" id="{822DDBF5-C11B-CF69-E541-F17547435475}"/>
              </a:ext>
            </a:extLst>
          </p:cNvPr>
          <p:cNvSpPr/>
          <p:nvPr/>
        </p:nvSpPr>
        <p:spPr>
          <a:xfrm>
            <a:off x="6516000" y="1733927"/>
            <a:ext cx="2556000" cy="489060"/>
          </a:xfrm>
          <a:prstGeom prst="roundRect">
            <a:avLst/>
          </a:prstGeom>
          <a:solidFill>
            <a:schemeClr val="bg1"/>
          </a:solidFill>
          <a:ln w="19050">
            <a:solidFill>
              <a:srgbClr val="ED6B69"/>
            </a:solidFill>
          </a:ln>
        </p:spPr>
        <p:txBody>
          <a:bodyPr wrap="square" lIns="36000" tIns="36000" rIns="36000" bIns="36000">
            <a:spAutoFit/>
          </a:bodyPr>
          <a:lstStyle/>
          <a:p>
            <a:pPr algn="ctr"/>
            <a:r>
              <a:rPr lang="fr-FR" sz="1200" dirty="0"/>
              <a:t>Essentiellement induit par la hausse des prix de l’énergie </a:t>
            </a:r>
            <a:r>
              <a:rPr lang="fr-FR" sz="1200" i="1" dirty="0"/>
              <a:t>(+1,2 M€)</a:t>
            </a:r>
          </a:p>
        </p:txBody>
      </p:sp>
      <p:cxnSp>
        <p:nvCxnSpPr>
          <p:cNvPr id="40" name="Connecteur droit avec flèche 39">
            <a:extLst>
              <a:ext uri="{FF2B5EF4-FFF2-40B4-BE49-F238E27FC236}">
                <a16:creationId xmlns:a16="http://schemas.microsoft.com/office/drawing/2014/main" id="{31C6D90A-AB3D-AEA3-F853-30DB605D1C0A}"/>
              </a:ext>
            </a:extLst>
          </p:cNvPr>
          <p:cNvCxnSpPr>
            <a:cxnSpLocks/>
            <a:endCxn id="38" idx="1"/>
          </p:cNvCxnSpPr>
          <p:nvPr/>
        </p:nvCxnSpPr>
        <p:spPr>
          <a:xfrm flipV="1">
            <a:off x="6250493" y="2560293"/>
            <a:ext cx="265507" cy="85994"/>
          </a:xfrm>
          <a:prstGeom prst="straightConnector1">
            <a:avLst/>
          </a:prstGeom>
          <a:ln w="28575">
            <a:solidFill>
              <a:srgbClr val="ED6B69"/>
            </a:solidFill>
            <a:tailEnd type="triangle"/>
          </a:ln>
        </p:spPr>
        <p:style>
          <a:lnRef idx="1">
            <a:schemeClr val="accent5"/>
          </a:lnRef>
          <a:fillRef idx="0">
            <a:schemeClr val="accent5"/>
          </a:fillRef>
          <a:effectRef idx="0">
            <a:schemeClr val="accent5"/>
          </a:effectRef>
          <a:fontRef idx="minor">
            <a:schemeClr val="tx1"/>
          </a:fontRef>
        </p:style>
      </p:cxnSp>
      <p:cxnSp>
        <p:nvCxnSpPr>
          <p:cNvPr id="41" name="Connecteur droit avec flèche 40">
            <a:extLst>
              <a:ext uri="{FF2B5EF4-FFF2-40B4-BE49-F238E27FC236}">
                <a16:creationId xmlns:a16="http://schemas.microsoft.com/office/drawing/2014/main" id="{DC9888DF-48A2-00F1-D530-6772F5939630}"/>
              </a:ext>
            </a:extLst>
          </p:cNvPr>
          <p:cNvCxnSpPr>
            <a:cxnSpLocks/>
            <a:stCxn id="42" idx="6"/>
            <a:endCxn id="39" idx="1"/>
          </p:cNvCxnSpPr>
          <p:nvPr/>
        </p:nvCxnSpPr>
        <p:spPr>
          <a:xfrm>
            <a:off x="6230597" y="1816912"/>
            <a:ext cx="285403" cy="161545"/>
          </a:xfrm>
          <a:prstGeom prst="straightConnector1">
            <a:avLst/>
          </a:prstGeom>
          <a:ln w="28575">
            <a:solidFill>
              <a:srgbClr val="ED6B69"/>
            </a:solidFill>
            <a:tailEnd type="triangle"/>
          </a:ln>
        </p:spPr>
        <p:style>
          <a:lnRef idx="1">
            <a:schemeClr val="accent5"/>
          </a:lnRef>
          <a:fillRef idx="0">
            <a:schemeClr val="accent5"/>
          </a:fillRef>
          <a:effectRef idx="0">
            <a:schemeClr val="accent5"/>
          </a:effectRef>
          <a:fontRef idx="minor">
            <a:schemeClr val="tx1"/>
          </a:fontRef>
        </p:style>
      </p:cxnSp>
      <p:sp>
        <p:nvSpPr>
          <p:cNvPr id="42" name="Ellipse 41">
            <a:extLst>
              <a:ext uri="{FF2B5EF4-FFF2-40B4-BE49-F238E27FC236}">
                <a16:creationId xmlns:a16="http://schemas.microsoft.com/office/drawing/2014/main" id="{81397A27-6C86-08A7-10F2-5DE58DF25DD9}"/>
              </a:ext>
            </a:extLst>
          </p:cNvPr>
          <p:cNvSpPr/>
          <p:nvPr/>
        </p:nvSpPr>
        <p:spPr>
          <a:xfrm>
            <a:off x="6055200" y="1725023"/>
            <a:ext cx="175397" cy="183777"/>
          </a:xfrm>
          <a:prstGeom prst="ellipse">
            <a:avLst/>
          </a:prstGeom>
          <a:noFill/>
          <a:ln w="28575">
            <a:solidFill>
              <a:srgbClr val="ED6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43" name="Rectangle 32">
            <a:extLst>
              <a:ext uri="{FF2B5EF4-FFF2-40B4-BE49-F238E27FC236}">
                <a16:creationId xmlns:a16="http://schemas.microsoft.com/office/drawing/2014/main" id="{DD611B0C-0662-DB67-03A2-E62EE03E130B}"/>
              </a:ext>
            </a:extLst>
          </p:cNvPr>
          <p:cNvSpPr/>
          <p:nvPr/>
        </p:nvSpPr>
        <p:spPr>
          <a:xfrm>
            <a:off x="6515999" y="927886"/>
            <a:ext cx="2556000" cy="715089"/>
          </a:xfrm>
          <a:prstGeom prst="roundRect">
            <a:avLst/>
          </a:prstGeom>
          <a:solidFill>
            <a:schemeClr val="bg1"/>
          </a:solidFill>
          <a:ln w="19050">
            <a:solidFill>
              <a:srgbClr val="ED6B69"/>
            </a:solidFill>
          </a:ln>
        </p:spPr>
        <p:txBody>
          <a:bodyPr wrap="square" lIns="36000" rIns="36000">
            <a:spAutoFit/>
          </a:bodyPr>
          <a:lstStyle/>
          <a:p>
            <a:pPr algn="ctr"/>
            <a:r>
              <a:rPr lang="fr-FR" sz="1200" dirty="0"/>
              <a:t>Augmentation du soutien aux EPA </a:t>
            </a:r>
            <a:r>
              <a:rPr lang="fr-FR" sz="1200" i="1" dirty="0"/>
              <a:t>(+80 K€ au CCJL; +138 K€ au CCAS) </a:t>
            </a:r>
            <a:r>
              <a:rPr lang="fr-FR" sz="1200" dirty="0"/>
              <a:t>et aux asso. </a:t>
            </a:r>
            <a:r>
              <a:rPr lang="fr-FR" sz="1200" i="1" dirty="0"/>
              <a:t>(+45 K€)</a:t>
            </a:r>
          </a:p>
        </p:txBody>
      </p:sp>
      <p:cxnSp>
        <p:nvCxnSpPr>
          <p:cNvPr id="44" name="Connecteur droit avec flèche 43">
            <a:extLst>
              <a:ext uri="{FF2B5EF4-FFF2-40B4-BE49-F238E27FC236}">
                <a16:creationId xmlns:a16="http://schemas.microsoft.com/office/drawing/2014/main" id="{D7628CCB-FFE1-0A21-F718-19F035F57F2F}"/>
              </a:ext>
            </a:extLst>
          </p:cNvPr>
          <p:cNvCxnSpPr>
            <a:cxnSpLocks/>
            <a:stCxn id="37" idx="7"/>
            <a:endCxn id="43" idx="1"/>
          </p:cNvCxnSpPr>
          <p:nvPr/>
        </p:nvCxnSpPr>
        <p:spPr>
          <a:xfrm flipV="1">
            <a:off x="6204911" y="1285431"/>
            <a:ext cx="311088" cy="101515"/>
          </a:xfrm>
          <a:prstGeom prst="straightConnector1">
            <a:avLst/>
          </a:prstGeom>
          <a:ln w="28575">
            <a:solidFill>
              <a:srgbClr val="ED6B69"/>
            </a:solidFill>
            <a:tailEnd type="triangle"/>
          </a:ln>
        </p:spPr>
        <p:style>
          <a:lnRef idx="1">
            <a:schemeClr val="accent5"/>
          </a:lnRef>
          <a:fillRef idx="0">
            <a:schemeClr val="accent5"/>
          </a:fillRef>
          <a:effectRef idx="0">
            <a:schemeClr val="accent5"/>
          </a:effectRef>
          <a:fontRef idx="minor">
            <a:schemeClr val="tx1"/>
          </a:fontRef>
        </p:style>
      </p:cxnSp>
      <p:sp>
        <p:nvSpPr>
          <p:cNvPr id="53" name="Ellipse 52">
            <a:extLst>
              <a:ext uri="{FF2B5EF4-FFF2-40B4-BE49-F238E27FC236}">
                <a16:creationId xmlns:a16="http://schemas.microsoft.com/office/drawing/2014/main" id="{9BC0C2CD-0BC0-F8C9-FFAE-9205599A6F4C}"/>
              </a:ext>
            </a:extLst>
          </p:cNvPr>
          <p:cNvSpPr/>
          <p:nvPr/>
        </p:nvSpPr>
        <p:spPr>
          <a:xfrm>
            <a:off x="6055200" y="3035073"/>
            <a:ext cx="175397" cy="183839"/>
          </a:xfrm>
          <a:prstGeom prst="ellipse">
            <a:avLst/>
          </a:prstGeom>
          <a:noFill/>
          <a:ln w="28575">
            <a:solidFill>
              <a:srgbClr val="8EA6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4" name="Rectangle 11">
            <a:extLst>
              <a:ext uri="{FF2B5EF4-FFF2-40B4-BE49-F238E27FC236}">
                <a16:creationId xmlns:a16="http://schemas.microsoft.com/office/drawing/2014/main" id="{FE2FFD1C-F8F5-8BF6-C927-C34AE818E44A}"/>
              </a:ext>
            </a:extLst>
          </p:cNvPr>
          <p:cNvSpPr/>
          <p:nvPr/>
        </p:nvSpPr>
        <p:spPr>
          <a:xfrm>
            <a:off x="6516000" y="2891670"/>
            <a:ext cx="2556000" cy="919401"/>
          </a:xfrm>
          <a:prstGeom prst="roundRect">
            <a:avLst/>
          </a:prstGeom>
          <a:solidFill>
            <a:schemeClr val="bg1"/>
          </a:solidFill>
          <a:ln w="19050">
            <a:solidFill>
              <a:srgbClr val="8EA67E"/>
            </a:solidFill>
          </a:ln>
        </p:spPr>
        <p:txBody>
          <a:bodyPr wrap="square" lIns="36000" rIns="36000">
            <a:spAutoFit/>
          </a:bodyPr>
          <a:lstStyle/>
          <a:p>
            <a:pPr algn="ctr"/>
            <a:r>
              <a:rPr lang="fr-FR" sz="1200" dirty="0"/>
              <a:t>Effets GVT, RIFSEEP, revalorisations du point d’indice, etc. largement compensées par les difficultés de recrutement.</a:t>
            </a:r>
          </a:p>
        </p:txBody>
      </p:sp>
      <p:cxnSp>
        <p:nvCxnSpPr>
          <p:cNvPr id="55" name="Connecteur droit avec flèche 54">
            <a:extLst>
              <a:ext uri="{FF2B5EF4-FFF2-40B4-BE49-F238E27FC236}">
                <a16:creationId xmlns:a16="http://schemas.microsoft.com/office/drawing/2014/main" id="{C68D9643-AC95-638F-944E-0934D738C925}"/>
              </a:ext>
            </a:extLst>
          </p:cNvPr>
          <p:cNvCxnSpPr>
            <a:cxnSpLocks/>
            <a:stCxn id="53" idx="5"/>
            <a:endCxn id="54" idx="1"/>
          </p:cNvCxnSpPr>
          <p:nvPr/>
        </p:nvCxnSpPr>
        <p:spPr>
          <a:xfrm>
            <a:off x="6204911" y="3191989"/>
            <a:ext cx="311089" cy="159382"/>
          </a:xfrm>
          <a:prstGeom prst="straightConnector1">
            <a:avLst/>
          </a:prstGeom>
          <a:ln w="28575">
            <a:solidFill>
              <a:srgbClr val="8EA67E"/>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4755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1FA2834D-0F21-CC4A-D953-B0F5246ACDA7}"/>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E5A986A1-76AF-A441-60A3-B3E9FC63443B}"/>
              </a:ext>
            </a:extLst>
          </p:cNvPr>
          <p:cNvPicPr>
            <a:picLocks noChangeAspect="1"/>
          </p:cNvPicPr>
          <p:nvPr/>
        </p:nvPicPr>
        <p:blipFill>
          <a:blip r:embed="rId3"/>
          <a:stretch>
            <a:fillRect/>
          </a:stretch>
        </p:blipFill>
        <p:spPr>
          <a:xfrm>
            <a:off x="108000" y="900000"/>
            <a:ext cx="6723397" cy="3399852"/>
          </a:xfrm>
          <a:prstGeom prst="rect">
            <a:avLst/>
          </a:prstGeom>
        </p:spPr>
      </p:pic>
      <p:grpSp>
        <p:nvGrpSpPr>
          <p:cNvPr id="31" name="Groupe 30">
            <a:extLst>
              <a:ext uri="{FF2B5EF4-FFF2-40B4-BE49-F238E27FC236}">
                <a16:creationId xmlns:a16="http://schemas.microsoft.com/office/drawing/2014/main" id="{138C3824-F291-DD7D-3B79-6B23E772901D}"/>
              </a:ext>
            </a:extLst>
          </p:cNvPr>
          <p:cNvGrpSpPr/>
          <p:nvPr/>
        </p:nvGrpSpPr>
        <p:grpSpPr>
          <a:xfrm>
            <a:off x="3725647" y="2905315"/>
            <a:ext cx="2051021" cy="830770"/>
            <a:chOff x="2730396" y="1518600"/>
            <a:chExt cx="2183149" cy="830770"/>
          </a:xfrm>
        </p:grpSpPr>
        <p:sp>
          <p:nvSpPr>
            <p:cNvPr id="29" name="Rectangle : coins arrondis 28">
              <a:extLst>
                <a:ext uri="{FF2B5EF4-FFF2-40B4-BE49-F238E27FC236}">
                  <a16:creationId xmlns:a16="http://schemas.microsoft.com/office/drawing/2014/main" id="{5E786FBA-EE55-D585-AFAF-FC670CECA410}"/>
                </a:ext>
              </a:extLst>
            </p:cNvPr>
            <p:cNvSpPr/>
            <p:nvPr/>
          </p:nvSpPr>
          <p:spPr>
            <a:xfrm>
              <a:off x="2730396" y="1518600"/>
              <a:ext cx="2183149" cy="830770"/>
            </a:xfrm>
            <a:prstGeom prst="roundRect">
              <a:avLst/>
            </a:prstGeom>
            <a:solidFill>
              <a:schemeClr val="bg1"/>
            </a:solidFill>
            <a:ln w="47625">
              <a:solidFill>
                <a:srgbClr val="B5C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5AC64FBF-60E8-5F7A-C468-76DF6B2CAB40}"/>
                </a:ext>
              </a:extLst>
            </p:cNvPr>
            <p:cNvSpPr txBox="1"/>
            <p:nvPr/>
          </p:nvSpPr>
          <p:spPr>
            <a:xfrm>
              <a:off x="2730396" y="1541570"/>
              <a:ext cx="2183148" cy="784830"/>
            </a:xfrm>
            <a:prstGeom prst="rect">
              <a:avLst/>
            </a:prstGeom>
            <a:noFill/>
            <a:ln>
              <a:noFill/>
            </a:ln>
          </p:spPr>
          <p:txBody>
            <a:bodyPr wrap="square" rtlCol="0">
              <a:spAutoFit/>
            </a:bodyPr>
            <a:lstStyle/>
            <a:p>
              <a:pPr algn="ctr"/>
              <a:r>
                <a:rPr lang="fr-FR" sz="1500" b="1" dirty="0">
                  <a:latin typeface="Calibri Light" panose="020F0302020204030204" pitchFamily="34" charset="0"/>
                  <a:ea typeface="Cambria" panose="02040503050406030204" pitchFamily="18" charset="0"/>
                  <a:cs typeface="Calibri Light" panose="020F0302020204030204" pitchFamily="34" charset="0"/>
                </a:rPr>
                <a:t>Augmentation entre 2022 et 2023 :</a:t>
              </a:r>
            </a:p>
            <a:p>
              <a:pPr algn="ctr"/>
              <a:r>
                <a:rPr lang="fr-FR" sz="1500" b="1" dirty="0">
                  <a:solidFill>
                    <a:srgbClr val="8EA67E"/>
                  </a:solidFill>
                  <a:latin typeface="Calibri Light" panose="020F0302020204030204" pitchFamily="34" charset="0"/>
                  <a:ea typeface="Cambria" panose="02040503050406030204" pitchFamily="18" charset="0"/>
                  <a:cs typeface="Calibri Light" panose="020F0302020204030204" pitchFamily="34" charset="0"/>
                </a:rPr>
                <a:t>+12,4 % soit +4,9 M€</a:t>
              </a:r>
            </a:p>
          </p:txBody>
        </p:sp>
      </p:grpSp>
      <p:sp>
        <p:nvSpPr>
          <p:cNvPr id="36" name="Ellipse 35">
            <a:extLst>
              <a:ext uri="{FF2B5EF4-FFF2-40B4-BE49-F238E27FC236}">
                <a16:creationId xmlns:a16="http://schemas.microsoft.com/office/drawing/2014/main" id="{DB1E7F54-967F-9EFD-8A2F-81BEA456AE06}"/>
              </a:ext>
            </a:extLst>
          </p:cNvPr>
          <p:cNvSpPr/>
          <p:nvPr/>
        </p:nvSpPr>
        <p:spPr>
          <a:xfrm>
            <a:off x="6037200" y="2133599"/>
            <a:ext cx="175397" cy="183839"/>
          </a:xfrm>
          <a:prstGeom prst="ellipse">
            <a:avLst/>
          </a:prstGeom>
          <a:noFill/>
          <a:ln w="28575">
            <a:solidFill>
              <a:srgbClr val="8EA6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7" name="Ellipse 36">
            <a:extLst>
              <a:ext uri="{FF2B5EF4-FFF2-40B4-BE49-F238E27FC236}">
                <a16:creationId xmlns:a16="http://schemas.microsoft.com/office/drawing/2014/main" id="{0AA44591-1255-47A4-2C9F-E22B2DE81A02}"/>
              </a:ext>
            </a:extLst>
          </p:cNvPr>
          <p:cNvSpPr/>
          <p:nvPr/>
        </p:nvSpPr>
        <p:spPr>
          <a:xfrm>
            <a:off x="6037200" y="1603416"/>
            <a:ext cx="175397" cy="183777"/>
          </a:xfrm>
          <a:prstGeom prst="ellipse">
            <a:avLst/>
          </a:prstGeom>
          <a:noFill/>
          <a:ln w="28575">
            <a:solidFill>
              <a:srgbClr val="8EA6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8" name="Rectangle 11">
            <a:extLst>
              <a:ext uri="{FF2B5EF4-FFF2-40B4-BE49-F238E27FC236}">
                <a16:creationId xmlns:a16="http://schemas.microsoft.com/office/drawing/2014/main" id="{612F79ED-B4A6-F30B-CC54-73BD35AFDEDF}"/>
              </a:ext>
            </a:extLst>
          </p:cNvPr>
          <p:cNvSpPr/>
          <p:nvPr/>
        </p:nvSpPr>
        <p:spPr>
          <a:xfrm>
            <a:off x="6382800" y="3563538"/>
            <a:ext cx="2664000" cy="489060"/>
          </a:xfrm>
          <a:prstGeom prst="roundRect">
            <a:avLst/>
          </a:prstGeom>
          <a:solidFill>
            <a:schemeClr val="bg1"/>
          </a:solidFill>
          <a:ln w="19050">
            <a:solidFill>
              <a:srgbClr val="8EA67E"/>
            </a:solidFill>
          </a:ln>
        </p:spPr>
        <p:txBody>
          <a:bodyPr wrap="square" lIns="0" tIns="36000" rIns="0" bIns="36000">
            <a:spAutoFit/>
          </a:bodyPr>
          <a:lstStyle/>
          <a:p>
            <a:pPr algn="ctr"/>
            <a:r>
              <a:rPr lang="fr-FR" sz="1200" dirty="0"/>
              <a:t>Bénéfice du « filet de sécurité »</a:t>
            </a:r>
          </a:p>
          <a:p>
            <a:pPr algn="ctr"/>
            <a:r>
              <a:rPr lang="fr-FR" sz="1200" i="1" dirty="0"/>
              <a:t>(266 K€ - recette exceptionnelle)</a:t>
            </a:r>
            <a:endParaRPr lang="fr-FR" sz="1200" dirty="0"/>
          </a:p>
        </p:txBody>
      </p:sp>
      <p:sp>
        <p:nvSpPr>
          <p:cNvPr id="39" name="Rectangle 32">
            <a:extLst>
              <a:ext uri="{FF2B5EF4-FFF2-40B4-BE49-F238E27FC236}">
                <a16:creationId xmlns:a16="http://schemas.microsoft.com/office/drawing/2014/main" id="{1FBAD160-42B2-79C5-11E9-43BF6A40FDE1}"/>
              </a:ext>
            </a:extLst>
          </p:cNvPr>
          <p:cNvSpPr/>
          <p:nvPr/>
        </p:nvSpPr>
        <p:spPr>
          <a:xfrm>
            <a:off x="6381750" y="1998331"/>
            <a:ext cx="2700000" cy="1510616"/>
          </a:xfrm>
          <a:prstGeom prst="roundRect">
            <a:avLst/>
          </a:prstGeom>
          <a:solidFill>
            <a:schemeClr val="bg1"/>
          </a:solidFill>
          <a:ln w="19050">
            <a:solidFill>
              <a:srgbClr val="8EA67E"/>
            </a:solidFill>
          </a:ln>
        </p:spPr>
        <p:txBody>
          <a:bodyPr wrap="square" lIns="36000" tIns="36000" rIns="36000" bIns="36000">
            <a:spAutoFit/>
          </a:bodyPr>
          <a:lstStyle/>
          <a:p>
            <a:r>
              <a:rPr lang="fr-FR" sz="1200" dirty="0"/>
              <a:t>Hausse de 291 K€, effet cumulé de:</a:t>
            </a:r>
          </a:p>
          <a:p>
            <a:pPr marL="85725" indent="-85725"/>
            <a:r>
              <a:rPr lang="fr-FR" sz="1200" dirty="0"/>
              <a:t>- la hausse des remboursements de frais (notamment à VSGP)</a:t>
            </a:r>
          </a:p>
          <a:p>
            <a:pPr marL="85725" indent="-85725"/>
            <a:r>
              <a:rPr lang="fr-FR" sz="1200" dirty="0"/>
              <a:t>- le rattrapage des redevances d’occupation du domaine</a:t>
            </a:r>
          </a:p>
          <a:p>
            <a:pPr marL="85725" indent="-85725"/>
            <a:r>
              <a:rPr lang="fr-FR" sz="1200" dirty="0"/>
              <a:t>- la croissance des fréquentations</a:t>
            </a:r>
          </a:p>
          <a:p>
            <a:pPr marL="85725" indent="-85725"/>
            <a:r>
              <a:rPr lang="fr-FR" sz="1200" dirty="0"/>
              <a:t>- la revalorisation des tarifs</a:t>
            </a:r>
          </a:p>
        </p:txBody>
      </p:sp>
      <p:cxnSp>
        <p:nvCxnSpPr>
          <p:cNvPr id="40" name="Connecteur droit avec flèche 39">
            <a:extLst>
              <a:ext uri="{FF2B5EF4-FFF2-40B4-BE49-F238E27FC236}">
                <a16:creationId xmlns:a16="http://schemas.microsoft.com/office/drawing/2014/main" id="{301CA4D2-7655-3B38-3AE2-69CF656CB11E}"/>
              </a:ext>
            </a:extLst>
          </p:cNvPr>
          <p:cNvCxnSpPr>
            <a:cxnSpLocks/>
            <a:stCxn id="36" idx="4"/>
            <a:endCxn id="38" idx="1"/>
          </p:cNvCxnSpPr>
          <p:nvPr/>
        </p:nvCxnSpPr>
        <p:spPr>
          <a:xfrm>
            <a:off x="6124899" y="2317438"/>
            <a:ext cx="257901" cy="1490630"/>
          </a:xfrm>
          <a:prstGeom prst="straightConnector1">
            <a:avLst/>
          </a:prstGeom>
          <a:ln w="28575">
            <a:solidFill>
              <a:srgbClr val="8EA67E"/>
            </a:solidFill>
            <a:tailEnd type="triangle"/>
          </a:ln>
        </p:spPr>
        <p:style>
          <a:lnRef idx="1">
            <a:schemeClr val="accent5"/>
          </a:lnRef>
          <a:fillRef idx="0">
            <a:schemeClr val="accent5"/>
          </a:fillRef>
          <a:effectRef idx="0">
            <a:schemeClr val="accent5"/>
          </a:effectRef>
          <a:fontRef idx="minor">
            <a:schemeClr val="tx1"/>
          </a:fontRef>
        </p:style>
      </p:cxnSp>
      <p:cxnSp>
        <p:nvCxnSpPr>
          <p:cNvPr id="41" name="Connecteur droit avec flèche 40">
            <a:extLst>
              <a:ext uri="{FF2B5EF4-FFF2-40B4-BE49-F238E27FC236}">
                <a16:creationId xmlns:a16="http://schemas.microsoft.com/office/drawing/2014/main" id="{2D5FAAE9-C86F-173F-6883-FD6CFA228AD6}"/>
              </a:ext>
            </a:extLst>
          </p:cNvPr>
          <p:cNvCxnSpPr>
            <a:cxnSpLocks/>
            <a:stCxn id="42" idx="5"/>
            <a:endCxn id="39" idx="1"/>
          </p:cNvCxnSpPr>
          <p:nvPr/>
        </p:nvCxnSpPr>
        <p:spPr>
          <a:xfrm>
            <a:off x="6186911" y="2032381"/>
            <a:ext cx="194839" cy="721258"/>
          </a:xfrm>
          <a:prstGeom prst="straightConnector1">
            <a:avLst/>
          </a:prstGeom>
          <a:ln w="28575">
            <a:solidFill>
              <a:srgbClr val="8EA67E"/>
            </a:solidFill>
            <a:tailEnd type="triangle"/>
          </a:ln>
        </p:spPr>
        <p:style>
          <a:lnRef idx="1">
            <a:schemeClr val="accent5"/>
          </a:lnRef>
          <a:fillRef idx="0">
            <a:schemeClr val="accent5"/>
          </a:fillRef>
          <a:effectRef idx="0">
            <a:schemeClr val="accent5"/>
          </a:effectRef>
          <a:fontRef idx="minor">
            <a:schemeClr val="tx1"/>
          </a:fontRef>
        </p:style>
      </p:cxnSp>
      <p:sp>
        <p:nvSpPr>
          <p:cNvPr id="42" name="Ellipse 41">
            <a:extLst>
              <a:ext uri="{FF2B5EF4-FFF2-40B4-BE49-F238E27FC236}">
                <a16:creationId xmlns:a16="http://schemas.microsoft.com/office/drawing/2014/main" id="{FFC761A5-DD4D-0A59-F041-C9814F72D4F2}"/>
              </a:ext>
            </a:extLst>
          </p:cNvPr>
          <p:cNvSpPr/>
          <p:nvPr/>
        </p:nvSpPr>
        <p:spPr>
          <a:xfrm>
            <a:off x="6037200" y="1875518"/>
            <a:ext cx="175397" cy="183777"/>
          </a:xfrm>
          <a:prstGeom prst="ellipse">
            <a:avLst/>
          </a:prstGeom>
          <a:noFill/>
          <a:ln w="28575">
            <a:solidFill>
              <a:srgbClr val="8EA6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43" name="Rectangle 32">
            <a:extLst>
              <a:ext uri="{FF2B5EF4-FFF2-40B4-BE49-F238E27FC236}">
                <a16:creationId xmlns:a16="http://schemas.microsoft.com/office/drawing/2014/main" id="{A99A88C2-E56A-366F-8A78-1D03DC0397E2}"/>
              </a:ext>
            </a:extLst>
          </p:cNvPr>
          <p:cNvSpPr/>
          <p:nvPr/>
        </p:nvSpPr>
        <p:spPr>
          <a:xfrm>
            <a:off x="6381749" y="823111"/>
            <a:ext cx="2700000" cy="1123712"/>
          </a:xfrm>
          <a:prstGeom prst="roundRect">
            <a:avLst/>
          </a:prstGeom>
          <a:solidFill>
            <a:schemeClr val="bg1"/>
          </a:solidFill>
          <a:ln w="19050">
            <a:solidFill>
              <a:srgbClr val="8EA67E"/>
            </a:solidFill>
          </a:ln>
        </p:spPr>
        <p:txBody>
          <a:bodyPr wrap="square" lIns="36000" tIns="36000" rIns="36000" bIns="36000">
            <a:spAutoFit/>
          </a:bodyPr>
          <a:lstStyle/>
          <a:p>
            <a:r>
              <a:rPr lang="fr-FR" sz="1200" dirty="0"/>
              <a:t>Hausse de 4,3 M€, effet cumulé de :</a:t>
            </a:r>
          </a:p>
          <a:p>
            <a:pPr indent="180975" algn="just">
              <a:buFontTx/>
              <a:buChar char="-"/>
            </a:pPr>
            <a:r>
              <a:rPr lang="fr-FR" sz="1200" dirty="0"/>
              <a:t>la </a:t>
            </a:r>
            <a:r>
              <a:rPr lang="fr-FR" sz="1200" dirty="0" err="1"/>
              <a:t>revalorisat</a:t>
            </a:r>
            <a:r>
              <a:rPr lang="fr-FR" sz="1200" dirty="0"/>
              <a:t>. des bases fiscales</a:t>
            </a:r>
          </a:p>
          <a:p>
            <a:pPr marL="180975" indent="-180975">
              <a:buFontTx/>
              <a:buChar char="-"/>
            </a:pPr>
            <a:r>
              <a:rPr lang="fr-FR" sz="1200" dirty="0"/>
              <a:t>la croissance du produit fiscal générée par la hausse des taux</a:t>
            </a:r>
          </a:p>
          <a:p>
            <a:pPr marL="180975" indent="-180975">
              <a:buFontTx/>
              <a:buChar char="-"/>
            </a:pPr>
            <a:r>
              <a:rPr lang="fr-FR" sz="1200" dirty="0"/>
              <a:t>l’attribution inédite d’une DSC</a:t>
            </a:r>
          </a:p>
        </p:txBody>
      </p:sp>
      <p:cxnSp>
        <p:nvCxnSpPr>
          <p:cNvPr id="44" name="Connecteur droit avec flèche 43">
            <a:extLst>
              <a:ext uri="{FF2B5EF4-FFF2-40B4-BE49-F238E27FC236}">
                <a16:creationId xmlns:a16="http://schemas.microsoft.com/office/drawing/2014/main" id="{EEC9C0A9-B336-2BE7-B3DA-9BAA5CEABB12}"/>
              </a:ext>
            </a:extLst>
          </p:cNvPr>
          <p:cNvCxnSpPr>
            <a:cxnSpLocks/>
            <a:stCxn id="37" idx="7"/>
            <a:endCxn id="43" idx="1"/>
          </p:cNvCxnSpPr>
          <p:nvPr/>
        </p:nvCxnSpPr>
        <p:spPr>
          <a:xfrm flipV="1">
            <a:off x="6186911" y="1384967"/>
            <a:ext cx="194838" cy="245363"/>
          </a:xfrm>
          <a:prstGeom prst="straightConnector1">
            <a:avLst/>
          </a:prstGeom>
          <a:ln w="28575">
            <a:solidFill>
              <a:srgbClr val="8EA67E"/>
            </a:solidFill>
            <a:tailEnd type="triangle"/>
          </a:ln>
        </p:spPr>
        <p:style>
          <a:lnRef idx="1">
            <a:schemeClr val="accent5"/>
          </a:lnRef>
          <a:fillRef idx="0">
            <a:schemeClr val="accent5"/>
          </a:fillRef>
          <a:effectRef idx="0">
            <a:schemeClr val="accent5"/>
          </a:effectRef>
          <a:fontRef idx="minor">
            <a:schemeClr val="tx1"/>
          </a:fontRef>
        </p:style>
      </p:cxnSp>
      <p:sp>
        <p:nvSpPr>
          <p:cNvPr id="19" name="Google Shape;494;p61">
            <a:extLst>
              <a:ext uri="{FF2B5EF4-FFF2-40B4-BE49-F238E27FC236}">
                <a16:creationId xmlns:a16="http://schemas.microsoft.com/office/drawing/2014/main" id="{85290B2D-4F06-AEF9-2C23-AD59BDF678FD}"/>
              </a:ext>
            </a:extLst>
          </p:cNvPr>
          <p:cNvSpPr txBox="1">
            <a:spLocks noGrp="1"/>
          </p:cNvSpPr>
          <p:nvPr>
            <p:ph type="title"/>
          </p:nvPr>
        </p:nvSpPr>
        <p:spPr>
          <a:xfrm>
            <a:off x="0" y="-1"/>
            <a:ext cx="9144000" cy="730251"/>
          </a:xfrm>
          <a:prstGeom prst="rect">
            <a:avLst/>
          </a:prstGeom>
          <a:solidFill>
            <a:srgbClr val="ED6B69"/>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Situation financière de Fontenay-aux-Roses</a:t>
            </a:r>
            <a:br>
              <a:rPr lang="fr-FR" sz="2600" cap="small" dirty="0">
                <a:solidFill>
                  <a:schemeClr val="bg1">
                    <a:lumMod val="90000"/>
                  </a:schemeClr>
                </a:solidFill>
                <a:latin typeface="Montserrat" panose="00000500000000000000" pitchFamily="2" charset="0"/>
              </a:rPr>
            </a:br>
            <a:r>
              <a:rPr lang="fr-FR" sz="2000" dirty="0">
                <a:solidFill>
                  <a:schemeClr val="bg1">
                    <a:lumMod val="90000"/>
                  </a:schemeClr>
                </a:solidFill>
                <a:latin typeface="Montserrat" panose="00000500000000000000" pitchFamily="2" charset="0"/>
              </a:rPr>
              <a:t>Fonctionnement</a:t>
            </a:r>
            <a:endParaRPr sz="1500" dirty="0">
              <a:solidFill>
                <a:schemeClr val="bg1">
                  <a:lumMod val="90000"/>
                </a:schemeClr>
              </a:solidFill>
              <a:latin typeface="Montserrat" panose="00000500000000000000" pitchFamily="2" charset="0"/>
            </a:endParaRPr>
          </a:p>
        </p:txBody>
      </p:sp>
      <p:sp>
        <p:nvSpPr>
          <p:cNvPr id="20" name="ZoneTexte 4">
            <a:extLst>
              <a:ext uri="{FF2B5EF4-FFF2-40B4-BE49-F238E27FC236}">
                <a16:creationId xmlns:a16="http://schemas.microsoft.com/office/drawing/2014/main" id="{EA3AC6F8-30C7-7435-CB63-D173484F5C21}"/>
              </a:ext>
            </a:extLst>
          </p:cNvPr>
          <p:cNvSpPr txBox="1"/>
          <p:nvPr/>
        </p:nvSpPr>
        <p:spPr>
          <a:xfrm>
            <a:off x="158858" y="4283429"/>
            <a:ext cx="8786040"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AF9879"/>
                </a:solidFill>
                <a:latin typeface="Gill Sans MT" panose="020B0502020104020203" pitchFamily="34" charset="0"/>
              </a:rPr>
              <a:t>* Retraité en recettes et en dépenses, sur la période 2018-2023, d’une partie des flux financiers avec le CCAS qui n’a pu donner lieu à des écritures comptables en 2022. Ce retraitement est neutre (Dép. = recettes).</a:t>
            </a:r>
          </a:p>
        </p:txBody>
      </p:sp>
    </p:spTree>
    <p:extLst>
      <p:ext uri="{BB962C8B-B14F-4D97-AF65-F5344CB8AC3E}">
        <p14:creationId xmlns:p14="http://schemas.microsoft.com/office/powerpoint/2010/main" val="17664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30D11063-712C-C6E2-8F0E-97E6F5ABBE48}"/>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0CD12608-D070-6DE3-76BC-F21AA07C7748}"/>
              </a:ext>
            </a:extLst>
          </p:cNvPr>
          <p:cNvSpPr txBox="1"/>
          <p:nvPr/>
        </p:nvSpPr>
        <p:spPr>
          <a:xfrm>
            <a:off x="452846" y="889057"/>
            <a:ext cx="8456022" cy="523220"/>
          </a:xfrm>
          <a:prstGeom prst="rect">
            <a:avLst/>
          </a:prstGeom>
          <a:noFill/>
        </p:spPr>
        <p:txBody>
          <a:bodyPr wrap="square">
            <a:spAutoFit/>
          </a:bodyPr>
          <a:lstStyle/>
          <a:p>
            <a:r>
              <a:rPr lang="fr-FR" sz="1400" dirty="0">
                <a:solidFill>
                  <a:schemeClr val="bg1">
                    <a:lumMod val="25000"/>
                  </a:schemeClr>
                </a:solidFill>
                <a:latin typeface="Montserrat" panose="00000500000000000000" pitchFamily="2" charset="0"/>
                <a:cs typeface="Calibri" panose="020F0502020204030204" pitchFamily="34" charset="0"/>
              </a:rPr>
              <a:t>Malgré une révision des taux en 2023, </a:t>
            </a:r>
            <a:r>
              <a:rPr lang="fr-FR" sz="1400" b="1" dirty="0">
                <a:solidFill>
                  <a:schemeClr val="bg1">
                    <a:lumMod val="25000"/>
                  </a:schemeClr>
                </a:solidFill>
                <a:latin typeface="Montserrat" panose="00000500000000000000" pitchFamily="2" charset="0"/>
                <a:cs typeface="Calibri" panose="020F0502020204030204" pitchFamily="34" charset="0"/>
              </a:rPr>
              <a:t>la pression fiscale fontenaisienne reste </a:t>
            </a:r>
            <a:r>
              <a:rPr lang="fr-FR" dirty="0">
                <a:solidFill>
                  <a:schemeClr val="bg1">
                    <a:lumMod val="25000"/>
                  </a:schemeClr>
                </a:solidFill>
                <a:latin typeface="Montserrat" panose="00000500000000000000" pitchFamily="2" charset="0"/>
                <a:cs typeface="Calibri" panose="020F0502020204030204" pitchFamily="34" charset="0"/>
              </a:rPr>
              <a:t>sensibl</a:t>
            </a:r>
            <a:r>
              <a:rPr lang="fr-FR" sz="1400" dirty="0">
                <a:solidFill>
                  <a:schemeClr val="bg1">
                    <a:lumMod val="25000"/>
                  </a:schemeClr>
                </a:solidFill>
                <a:latin typeface="Montserrat" panose="00000500000000000000" pitchFamily="2" charset="0"/>
                <a:cs typeface="Calibri" panose="020F0502020204030204" pitchFamily="34" charset="0"/>
              </a:rPr>
              <a:t>ement </a:t>
            </a:r>
            <a:r>
              <a:rPr lang="fr-FR" sz="1400" b="1" dirty="0">
                <a:solidFill>
                  <a:schemeClr val="bg1">
                    <a:lumMod val="25000"/>
                  </a:schemeClr>
                </a:solidFill>
                <a:latin typeface="Montserrat" panose="00000500000000000000" pitchFamily="2" charset="0"/>
                <a:cs typeface="Calibri" panose="020F0502020204030204" pitchFamily="34" charset="0"/>
              </a:rPr>
              <a:t>inférieure</a:t>
            </a:r>
            <a:r>
              <a:rPr lang="fr-FR" sz="1400" dirty="0">
                <a:solidFill>
                  <a:schemeClr val="bg1">
                    <a:lumMod val="25000"/>
                  </a:schemeClr>
                </a:solidFill>
                <a:latin typeface="Montserrat" panose="00000500000000000000" pitchFamily="2" charset="0"/>
                <a:cs typeface="Calibri" panose="020F0502020204030204" pitchFamily="34" charset="0"/>
              </a:rPr>
              <a:t> </a:t>
            </a:r>
            <a:r>
              <a:rPr lang="fr-FR" sz="1400" b="1" dirty="0">
                <a:solidFill>
                  <a:schemeClr val="bg1">
                    <a:lumMod val="25000"/>
                  </a:schemeClr>
                </a:solidFill>
                <a:latin typeface="Montserrat" panose="00000500000000000000" pitchFamily="2" charset="0"/>
                <a:cs typeface="Calibri" panose="020F0502020204030204" pitchFamily="34" charset="0"/>
              </a:rPr>
              <a:t>à celle des communes comparables </a:t>
            </a:r>
            <a:r>
              <a:rPr lang="fr-FR" sz="1400" dirty="0">
                <a:solidFill>
                  <a:schemeClr val="bg1">
                    <a:lumMod val="25000"/>
                  </a:schemeClr>
                </a:solidFill>
                <a:latin typeface="Montserrat" panose="00000500000000000000" pitchFamily="2" charset="0"/>
                <a:cs typeface="Calibri" panose="020F0502020204030204" pitchFamily="34" charset="0"/>
              </a:rPr>
              <a:t>:</a:t>
            </a:r>
          </a:p>
        </p:txBody>
      </p:sp>
      <p:sp>
        <p:nvSpPr>
          <p:cNvPr id="7" name="ZoneTexte 4">
            <a:extLst>
              <a:ext uri="{FF2B5EF4-FFF2-40B4-BE49-F238E27FC236}">
                <a16:creationId xmlns:a16="http://schemas.microsoft.com/office/drawing/2014/main" id="{AB49DF7B-7766-BA7E-47A0-B4EEA4AAF4C5}"/>
              </a:ext>
            </a:extLst>
          </p:cNvPr>
          <p:cNvSpPr txBox="1"/>
          <p:nvPr/>
        </p:nvSpPr>
        <p:spPr>
          <a:xfrm>
            <a:off x="122828" y="4508277"/>
            <a:ext cx="8786040"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i="1" dirty="0">
                <a:solidFill>
                  <a:schemeClr val="bg1">
                    <a:lumMod val="25000"/>
                  </a:schemeClr>
                </a:solidFill>
                <a:latin typeface="Gill Sans MT" panose="020B0502020104020203" pitchFamily="34" charset="0"/>
              </a:rPr>
              <a:t>* Bases fiscales 2022 (dernière année connue pour l’échantillon)- taux 2023.</a:t>
            </a:r>
          </a:p>
        </p:txBody>
      </p:sp>
      <p:pic>
        <p:nvPicPr>
          <p:cNvPr id="9" name="Image 8">
            <a:extLst>
              <a:ext uri="{FF2B5EF4-FFF2-40B4-BE49-F238E27FC236}">
                <a16:creationId xmlns:a16="http://schemas.microsoft.com/office/drawing/2014/main" id="{3E96589B-C3D9-C142-748B-0DE7E244C205}"/>
              </a:ext>
            </a:extLst>
          </p:cNvPr>
          <p:cNvPicPr>
            <a:picLocks noChangeAspect="1"/>
          </p:cNvPicPr>
          <p:nvPr/>
        </p:nvPicPr>
        <p:blipFill>
          <a:blip r:embed="rId3"/>
          <a:stretch>
            <a:fillRect/>
          </a:stretch>
        </p:blipFill>
        <p:spPr>
          <a:xfrm>
            <a:off x="1117540" y="1498572"/>
            <a:ext cx="6908919" cy="2923409"/>
          </a:xfrm>
          <a:prstGeom prst="rect">
            <a:avLst/>
          </a:prstGeom>
        </p:spPr>
      </p:pic>
      <p:pic>
        <p:nvPicPr>
          <p:cNvPr id="10" name="Image 9">
            <a:extLst>
              <a:ext uri="{FF2B5EF4-FFF2-40B4-BE49-F238E27FC236}">
                <a16:creationId xmlns:a16="http://schemas.microsoft.com/office/drawing/2014/main" id="{41846D7C-B812-C52D-7185-3E56E17871A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
        <p:nvSpPr>
          <p:cNvPr id="13" name="Google Shape;494;p61">
            <a:extLst>
              <a:ext uri="{FF2B5EF4-FFF2-40B4-BE49-F238E27FC236}">
                <a16:creationId xmlns:a16="http://schemas.microsoft.com/office/drawing/2014/main" id="{E3281338-B327-8888-2363-CC7635D28E50}"/>
              </a:ext>
            </a:extLst>
          </p:cNvPr>
          <p:cNvSpPr txBox="1">
            <a:spLocks noGrp="1"/>
          </p:cNvSpPr>
          <p:nvPr>
            <p:ph type="title"/>
          </p:nvPr>
        </p:nvSpPr>
        <p:spPr>
          <a:xfrm>
            <a:off x="0" y="-1"/>
            <a:ext cx="9144000" cy="730251"/>
          </a:xfrm>
          <a:prstGeom prst="rect">
            <a:avLst/>
          </a:prstGeom>
          <a:solidFill>
            <a:srgbClr val="ED6B69"/>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Situation financière de Fontenay-aux-Roses</a:t>
            </a:r>
            <a:br>
              <a:rPr lang="fr-FR" sz="2600" cap="small" dirty="0">
                <a:solidFill>
                  <a:schemeClr val="bg1">
                    <a:lumMod val="90000"/>
                  </a:schemeClr>
                </a:solidFill>
                <a:latin typeface="Montserrat" panose="00000500000000000000" pitchFamily="2" charset="0"/>
              </a:rPr>
            </a:br>
            <a:r>
              <a:rPr lang="fr-FR" sz="2000" dirty="0">
                <a:solidFill>
                  <a:schemeClr val="bg1">
                    <a:lumMod val="90000"/>
                  </a:schemeClr>
                </a:solidFill>
                <a:latin typeface="Montserrat" panose="00000500000000000000" pitchFamily="2" charset="0"/>
              </a:rPr>
              <a:t>Fiscalité - focus</a:t>
            </a:r>
            <a:endParaRPr sz="1500" dirty="0">
              <a:solidFill>
                <a:schemeClr val="bg1">
                  <a:lumMod val="90000"/>
                </a:schemeClr>
              </a:solidFill>
              <a:latin typeface="Montserrat" panose="00000500000000000000" pitchFamily="2" charset="0"/>
            </a:endParaRPr>
          </a:p>
        </p:txBody>
      </p:sp>
    </p:spTree>
    <p:extLst>
      <p:ext uri="{BB962C8B-B14F-4D97-AF65-F5344CB8AC3E}">
        <p14:creationId xmlns:p14="http://schemas.microsoft.com/office/powerpoint/2010/main" val="155674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93">
          <a:extLst>
            <a:ext uri="{FF2B5EF4-FFF2-40B4-BE49-F238E27FC236}">
              <a16:creationId xmlns:a16="http://schemas.microsoft.com/office/drawing/2014/main" id="{4E42B837-821D-0610-6495-CCE14FD8EC72}"/>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F1D7998-6501-4ADC-5024-381B1047C93B}"/>
              </a:ext>
            </a:extLst>
          </p:cNvPr>
          <p:cNvSpPr txBox="1"/>
          <p:nvPr/>
        </p:nvSpPr>
        <p:spPr>
          <a:xfrm>
            <a:off x="452846" y="889057"/>
            <a:ext cx="8456022" cy="338554"/>
          </a:xfrm>
          <a:prstGeom prst="rect">
            <a:avLst/>
          </a:prstGeom>
          <a:noFill/>
        </p:spPr>
        <p:txBody>
          <a:bodyPr wrap="square">
            <a:spAutoFit/>
          </a:bodyPr>
          <a:lstStyle/>
          <a:p>
            <a:r>
              <a:rPr lang="fr-FR" sz="1600" dirty="0">
                <a:solidFill>
                  <a:schemeClr val="bg1">
                    <a:lumMod val="25000"/>
                  </a:schemeClr>
                </a:solidFill>
                <a:latin typeface="Montserrat" panose="00000500000000000000" pitchFamily="2" charset="0"/>
                <a:cs typeface="Calibri" panose="020F0502020204030204" pitchFamily="34" charset="0"/>
              </a:rPr>
              <a:t>Des investissements 2023…</a:t>
            </a:r>
          </a:p>
        </p:txBody>
      </p:sp>
      <p:grpSp>
        <p:nvGrpSpPr>
          <p:cNvPr id="452" name="Groupe 451">
            <a:extLst>
              <a:ext uri="{FF2B5EF4-FFF2-40B4-BE49-F238E27FC236}">
                <a16:creationId xmlns:a16="http://schemas.microsoft.com/office/drawing/2014/main" id="{DE8DAB12-53F1-97AB-A228-72954037657E}"/>
              </a:ext>
            </a:extLst>
          </p:cNvPr>
          <p:cNvGrpSpPr/>
          <p:nvPr/>
        </p:nvGrpSpPr>
        <p:grpSpPr>
          <a:xfrm>
            <a:off x="304219" y="1414334"/>
            <a:ext cx="2079562" cy="1375953"/>
            <a:chOff x="566059" y="1262743"/>
            <a:chExt cx="2079562" cy="1375953"/>
          </a:xfrm>
        </p:grpSpPr>
        <p:sp>
          <p:nvSpPr>
            <p:cNvPr id="3" name="Ellipse 2">
              <a:extLst>
                <a:ext uri="{FF2B5EF4-FFF2-40B4-BE49-F238E27FC236}">
                  <a16:creationId xmlns:a16="http://schemas.microsoft.com/office/drawing/2014/main" id="{0CB25EDF-D141-4F3A-998A-6E3069D5BC3F}"/>
                </a:ext>
              </a:extLst>
            </p:cNvPr>
            <p:cNvSpPr/>
            <p:nvPr/>
          </p:nvSpPr>
          <p:spPr>
            <a:xfrm>
              <a:off x="566059" y="1262743"/>
              <a:ext cx="1883228" cy="1375953"/>
            </a:xfrm>
            <a:prstGeom prst="ellipse">
              <a:avLst/>
            </a:prstGeom>
            <a:solidFill>
              <a:srgbClr val="ED6B69"/>
            </a:solidFill>
            <a:ln>
              <a:solidFill>
                <a:srgbClr val="F2949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fr-FR" sz="1600" dirty="0">
                <a:latin typeface="Montserrat" panose="00000500000000000000" pitchFamily="2" charset="0"/>
              </a:endParaRPr>
            </a:p>
          </p:txBody>
        </p:sp>
        <p:grpSp>
          <p:nvGrpSpPr>
            <p:cNvPr id="17" name="Google Shape;8323;p145">
              <a:extLst>
                <a:ext uri="{FF2B5EF4-FFF2-40B4-BE49-F238E27FC236}">
                  <a16:creationId xmlns:a16="http://schemas.microsoft.com/office/drawing/2014/main" id="{D43E09E0-2A50-3AFD-47B6-5410F33E41CA}"/>
                </a:ext>
              </a:extLst>
            </p:cNvPr>
            <p:cNvGrpSpPr/>
            <p:nvPr/>
          </p:nvGrpSpPr>
          <p:grpSpPr>
            <a:xfrm>
              <a:off x="683673" y="1629123"/>
              <a:ext cx="337703" cy="357845"/>
              <a:chOff x="-52450000" y="3584850"/>
              <a:chExt cx="300100" cy="318000"/>
            </a:xfrm>
            <a:solidFill>
              <a:schemeClr val="lt1"/>
            </a:solidFill>
          </p:grpSpPr>
          <p:sp>
            <p:nvSpPr>
              <p:cNvPr id="18" name="Google Shape;8324;p145">
                <a:extLst>
                  <a:ext uri="{FF2B5EF4-FFF2-40B4-BE49-F238E27FC236}">
                    <a16:creationId xmlns:a16="http://schemas.microsoft.com/office/drawing/2014/main" id="{299A34AC-49EE-C894-0E6F-6D82BB54749E}"/>
                  </a:ext>
                </a:extLst>
              </p:cNvPr>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325;p145">
                <a:extLst>
                  <a:ext uri="{FF2B5EF4-FFF2-40B4-BE49-F238E27FC236}">
                    <a16:creationId xmlns:a16="http://schemas.microsoft.com/office/drawing/2014/main" id="{41C93902-A761-B4B9-7346-DEEF2947FCE8}"/>
                  </a:ext>
                </a:extLst>
              </p:cNvPr>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26;p145">
                <a:extLst>
                  <a:ext uri="{FF2B5EF4-FFF2-40B4-BE49-F238E27FC236}">
                    <a16:creationId xmlns:a16="http://schemas.microsoft.com/office/drawing/2014/main" id="{E24198CC-6A7D-C046-74CA-2D673EB87F4F}"/>
                  </a:ext>
                </a:extLst>
              </p:cNvPr>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27;p145">
                <a:extLst>
                  <a:ext uri="{FF2B5EF4-FFF2-40B4-BE49-F238E27FC236}">
                    <a16:creationId xmlns:a16="http://schemas.microsoft.com/office/drawing/2014/main" id="{6ABA03C4-6517-8B0C-DD6E-489E81BB13FA}"/>
                  </a:ext>
                </a:extLst>
              </p:cNvPr>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28;p145">
                <a:extLst>
                  <a:ext uri="{FF2B5EF4-FFF2-40B4-BE49-F238E27FC236}">
                    <a16:creationId xmlns:a16="http://schemas.microsoft.com/office/drawing/2014/main" id="{74373B72-7711-2905-DDD8-E1D904C2538A}"/>
                  </a:ext>
                </a:extLst>
              </p:cNvPr>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329;p145">
                <a:extLst>
                  <a:ext uri="{FF2B5EF4-FFF2-40B4-BE49-F238E27FC236}">
                    <a16:creationId xmlns:a16="http://schemas.microsoft.com/office/drawing/2014/main" id="{8EA47178-251A-7444-D348-8D4E8D0846B2}"/>
                  </a:ext>
                </a:extLst>
              </p:cNvPr>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30;p145">
                <a:extLst>
                  <a:ext uri="{FF2B5EF4-FFF2-40B4-BE49-F238E27FC236}">
                    <a16:creationId xmlns:a16="http://schemas.microsoft.com/office/drawing/2014/main" id="{685567A0-BABF-F526-1EE1-38E06C353083}"/>
                  </a:ext>
                </a:extLst>
              </p:cNvPr>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8094;p145">
              <a:extLst>
                <a:ext uri="{FF2B5EF4-FFF2-40B4-BE49-F238E27FC236}">
                  <a16:creationId xmlns:a16="http://schemas.microsoft.com/office/drawing/2014/main" id="{6F824EA6-F885-3CF3-5184-8EB1401DFD20}"/>
                </a:ext>
              </a:extLst>
            </p:cNvPr>
            <p:cNvGrpSpPr/>
            <p:nvPr/>
          </p:nvGrpSpPr>
          <p:grpSpPr>
            <a:xfrm>
              <a:off x="830375" y="1856940"/>
              <a:ext cx="358999" cy="359252"/>
              <a:chOff x="-55595775" y="3982375"/>
              <a:chExt cx="319025" cy="319250"/>
            </a:xfrm>
          </p:grpSpPr>
          <p:sp>
            <p:nvSpPr>
              <p:cNvPr id="11" name="Google Shape;8095;p145">
                <a:extLst>
                  <a:ext uri="{FF2B5EF4-FFF2-40B4-BE49-F238E27FC236}">
                    <a16:creationId xmlns:a16="http://schemas.microsoft.com/office/drawing/2014/main" id="{04624062-F552-A066-5D89-4B9775224D11}"/>
                  </a:ext>
                </a:extLst>
              </p:cNvPr>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96;p145">
                <a:extLst>
                  <a:ext uri="{FF2B5EF4-FFF2-40B4-BE49-F238E27FC236}">
                    <a16:creationId xmlns:a16="http://schemas.microsoft.com/office/drawing/2014/main" id="{203E8993-BFF4-AD35-D3EB-333DB1A2D578}"/>
                  </a:ext>
                </a:extLst>
              </p:cNvPr>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097;p145">
                <a:extLst>
                  <a:ext uri="{FF2B5EF4-FFF2-40B4-BE49-F238E27FC236}">
                    <a16:creationId xmlns:a16="http://schemas.microsoft.com/office/drawing/2014/main" id="{48BD64ED-0121-2156-7777-F059F531E85C}"/>
                  </a:ext>
                </a:extLst>
              </p:cNvPr>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98;p145">
                <a:extLst>
                  <a:ext uri="{FF2B5EF4-FFF2-40B4-BE49-F238E27FC236}">
                    <a16:creationId xmlns:a16="http://schemas.microsoft.com/office/drawing/2014/main" id="{B326C9C1-E4E9-422C-389F-DBE31A8E4567}"/>
                  </a:ext>
                </a:extLst>
              </p:cNvPr>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099;p145">
                <a:extLst>
                  <a:ext uri="{FF2B5EF4-FFF2-40B4-BE49-F238E27FC236}">
                    <a16:creationId xmlns:a16="http://schemas.microsoft.com/office/drawing/2014/main" id="{A424F648-9B62-06E6-1212-2085F2E51A3A}"/>
                  </a:ext>
                </a:extLst>
              </p:cNvPr>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00;p145">
                <a:extLst>
                  <a:ext uri="{FF2B5EF4-FFF2-40B4-BE49-F238E27FC236}">
                    <a16:creationId xmlns:a16="http://schemas.microsoft.com/office/drawing/2014/main" id="{96950C27-FB89-7E3C-DFC9-F8F0E4D6C4FC}"/>
                  </a:ext>
                </a:extLst>
              </p:cNvPr>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ZoneTexte 24">
              <a:extLst>
                <a:ext uri="{FF2B5EF4-FFF2-40B4-BE49-F238E27FC236}">
                  <a16:creationId xmlns:a16="http://schemas.microsoft.com/office/drawing/2014/main" id="{0743815A-84AA-DDDF-34C9-F9865D1C072B}"/>
                </a:ext>
              </a:extLst>
            </p:cNvPr>
            <p:cNvSpPr txBox="1"/>
            <p:nvPr/>
          </p:nvSpPr>
          <p:spPr>
            <a:xfrm>
              <a:off x="1236327" y="1473665"/>
              <a:ext cx="1409294" cy="954107"/>
            </a:xfrm>
            <a:prstGeom prst="rect">
              <a:avLst/>
            </a:prstGeom>
            <a:noFill/>
          </p:spPr>
          <p:txBody>
            <a:bodyPr wrap="square" rtlCol="0">
              <a:spAutoFit/>
            </a:bodyPr>
            <a:lstStyle/>
            <a:p>
              <a:r>
                <a:rPr lang="fr-FR" sz="14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Centre de Loisirs P. Bonnard </a:t>
              </a:r>
            </a:p>
            <a:p>
              <a:r>
                <a:rPr lang="fr-FR" sz="1400" i="1" dirty="0">
                  <a:solidFill>
                    <a:schemeClr val="bg1"/>
                  </a:solidFill>
                  <a:latin typeface="Montserrat" panose="00000500000000000000" pitchFamily="2" charset="0"/>
                  <a:cs typeface="Arial" panose="020B0604020202020204" pitchFamily="34" charset="0"/>
                </a:rPr>
                <a:t>(2,2 M€)</a:t>
              </a:r>
              <a:endParaRPr lang="fr-FR" i="1" dirty="0">
                <a:solidFill>
                  <a:schemeClr val="bg1"/>
                </a:solidFill>
              </a:endParaRPr>
            </a:p>
          </p:txBody>
        </p:sp>
      </p:grpSp>
      <p:grpSp>
        <p:nvGrpSpPr>
          <p:cNvPr id="466" name="Groupe 465">
            <a:extLst>
              <a:ext uri="{FF2B5EF4-FFF2-40B4-BE49-F238E27FC236}">
                <a16:creationId xmlns:a16="http://schemas.microsoft.com/office/drawing/2014/main" id="{DA090117-28D7-0704-6112-3F144FE1C114}"/>
              </a:ext>
            </a:extLst>
          </p:cNvPr>
          <p:cNvGrpSpPr/>
          <p:nvPr/>
        </p:nvGrpSpPr>
        <p:grpSpPr>
          <a:xfrm>
            <a:off x="3176828" y="1433944"/>
            <a:ext cx="1656000" cy="1209934"/>
            <a:chOff x="3842272" y="1725552"/>
            <a:chExt cx="1656000" cy="1209934"/>
          </a:xfrm>
        </p:grpSpPr>
        <p:grpSp>
          <p:nvGrpSpPr>
            <p:cNvPr id="453" name="Groupe 452">
              <a:extLst>
                <a:ext uri="{FF2B5EF4-FFF2-40B4-BE49-F238E27FC236}">
                  <a16:creationId xmlns:a16="http://schemas.microsoft.com/office/drawing/2014/main" id="{644D5E80-63B8-210E-A4A8-9DA8B052009B}"/>
                </a:ext>
              </a:extLst>
            </p:cNvPr>
            <p:cNvGrpSpPr/>
            <p:nvPr/>
          </p:nvGrpSpPr>
          <p:grpSpPr>
            <a:xfrm>
              <a:off x="3842272" y="1725552"/>
              <a:ext cx="1656000" cy="1209934"/>
              <a:chOff x="2589073" y="1528219"/>
              <a:chExt cx="1656000" cy="1209934"/>
            </a:xfrm>
          </p:grpSpPr>
          <p:sp>
            <p:nvSpPr>
              <p:cNvPr id="454" name="Ellipse 453">
                <a:extLst>
                  <a:ext uri="{FF2B5EF4-FFF2-40B4-BE49-F238E27FC236}">
                    <a16:creationId xmlns:a16="http://schemas.microsoft.com/office/drawing/2014/main" id="{CD2069DA-D41C-68D7-64BD-C2D338EDF7E9}"/>
                  </a:ext>
                </a:extLst>
              </p:cNvPr>
              <p:cNvSpPr>
                <a:spLocks noChangeAspect="1"/>
              </p:cNvSpPr>
              <p:nvPr/>
            </p:nvSpPr>
            <p:spPr>
              <a:xfrm>
                <a:off x="2589073" y="1528219"/>
                <a:ext cx="1656000" cy="1209934"/>
              </a:xfrm>
              <a:prstGeom prst="ellipse">
                <a:avLst/>
              </a:prstGeom>
              <a:solidFill>
                <a:srgbClr val="395067"/>
              </a:solidFill>
              <a:ln>
                <a:solidFill>
                  <a:srgbClr val="0E2A47"/>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fr-FR" sz="1600" dirty="0">
                  <a:latin typeface="Montserrat" panose="00000500000000000000" pitchFamily="2" charset="0"/>
                </a:endParaRPr>
              </a:p>
            </p:txBody>
          </p:sp>
          <p:sp>
            <p:nvSpPr>
              <p:cNvPr id="455" name="ZoneTexte 454">
                <a:extLst>
                  <a:ext uri="{FF2B5EF4-FFF2-40B4-BE49-F238E27FC236}">
                    <a16:creationId xmlns:a16="http://schemas.microsoft.com/office/drawing/2014/main" id="{BA0354E1-F718-C51F-7B60-19BDCD2DB31F}"/>
                  </a:ext>
                </a:extLst>
              </p:cNvPr>
              <p:cNvSpPr txBox="1"/>
              <p:nvPr/>
            </p:nvSpPr>
            <p:spPr>
              <a:xfrm>
                <a:off x="3153920" y="1651967"/>
                <a:ext cx="1070044" cy="954107"/>
              </a:xfrm>
              <a:prstGeom prst="rect">
                <a:avLst/>
              </a:prstGeom>
              <a:noFill/>
            </p:spPr>
            <p:txBody>
              <a:bodyPr wrap="square" rtlCol="0">
                <a:spAutoFit/>
              </a:bodyPr>
              <a:lstStyle/>
              <a:p>
                <a:r>
                  <a:rPr lang="fr-FR" sz="14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Fin des travaux 2022</a:t>
                </a:r>
              </a:p>
              <a:p>
                <a:r>
                  <a:rPr lang="fr-FR" sz="1400" i="1" dirty="0">
                    <a:solidFill>
                      <a:schemeClr val="bg1"/>
                    </a:solidFill>
                    <a:latin typeface="Montserrat" panose="00000500000000000000" pitchFamily="2" charset="0"/>
                    <a:cs typeface="Arial" panose="020B0604020202020204" pitchFamily="34" charset="0"/>
                  </a:rPr>
                  <a:t>(0,8 M€)</a:t>
                </a:r>
                <a:endParaRPr lang="fr-FR" i="1" dirty="0">
                  <a:solidFill>
                    <a:schemeClr val="bg1"/>
                  </a:solidFill>
                </a:endParaRPr>
              </a:p>
            </p:txBody>
          </p:sp>
        </p:grpSp>
        <p:grpSp>
          <p:nvGrpSpPr>
            <p:cNvPr id="462" name="Google Shape;8356;p146">
              <a:extLst>
                <a:ext uri="{FF2B5EF4-FFF2-40B4-BE49-F238E27FC236}">
                  <a16:creationId xmlns:a16="http://schemas.microsoft.com/office/drawing/2014/main" id="{3694F07D-B4E2-7805-3476-08CFFB685CF7}"/>
                </a:ext>
              </a:extLst>
            </p:cNvPr>
            <p:cNvGrpSpPr/>
            <p:nvPr/>
          </p:nvGrpSpPr>
          <p:grpSpPr>
            <a:xfrm>
              <a:off x="4041730" y="2068893"/>
              <a:ext cx="276003" cy="357300"/>
              <a:chOff x="-50469125" y="3183175"/>
              <a:chExt cx="233150" cy="301825"/>
            </a:xfrm>
            <a:solidFill>
              <a:schemeClr val="bg1">
                <a:lumMod val="25000"/>
              </a:schemeClr>
            </a:solidFill>
          </p:grpSpPr>
          <p:sp>
            <p:nvSpPr>
              <p:cNvPr id="463" name="Google Shape;8357;p146">
                <a:extLst>
                  <a:ext uri="{FF2B5EF4-FFF2-40B4-BE49-F238E27FC236}">
                    <a16:creationId xmlns:a16="http://schemas.microsoft.com/office/drawing/2014/main" id="{807BA59E-44AF-8053-3AF6-4B6FE9C69E0A}"/>
                  </a:ext>
                </a:extLst>
              </p:cNvPr>
              <p:cNvSpPr/>
              <p:nvPr/>
            </p:nvSpPr>
            <p:spPr>
              <a:xfrm>
                <a:off x="-50388775" y="3227275"/>
                <a:ext cx="70900" cy="70900"/>
              </a:xfrm>
              <a:custGeom>
                <a:avLst/>
                <a:gdLst/>
                <a:ahLst/>
                <a:cxnLst/>
                <a:rect l="l" t="t" r="r" b="b"/>
                <a:pathLst>
                  <a:path w="2836" h="2836" extrusionOk="0">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358;p146">
                <a:extLst>
                  <a:ext uri="{FF2B5EF4-FFF2-40B4-BE49-F238E27FC236}">
                    <a16:creationId xmlns:a16="http://schemas.microsoft.com/office/drawing/2014/main" id="{BB375889-9B9E-E621-FC53-71317045E5A8}"/>
                  </a:ext>
                </a:extLst>
              </p:cNvPr>
              <p:cNvSpPr/>
              <p:nvPr/>
            </p:nvSpPr>
            <p:spPr>
              <a:xfrm>
                <a:off x="-50469125" y="3290275"/>
                <a:ext cx="233150" cy="194725"/>
              </a:xfrm>
              <a:custGeom>
                <a:avLst/>
                <a:gdLst/>
                <a:ahLst/>
                <a:cxnLst/>
                <a:rect l="l" t="t" r="r" b="b"/>
                <a:pathLst>
                  <a:path w="9326" h="7789" extrusionOk="0">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359;p146">
                <a:extLst>
                  <a:ext uri="{FF2B5EF4-FFF2-40B4-BE49-F238E27FC236}">
                    <a16:creationId xmlns:a16="http://schemas.microsoft.com/office/drawing/2014/main" id="{B9DE69FD-9319-99EE-4996-C38D47AF4864}"/>
                  </a:ext>
                </a:extLst>
              </p:cNvPr>
              <p:cNvSpPr/>
              <p:nvPr/>
            </p:nvSpPr>
            <p:spPr>
              <a:xfrm>
                <a:off x="-50379325" y="3183175"/>
                <a:ext cx="52775" cy="34675"/>
              </a:xfrm>
              <a:custGeom>
                <a:avLst/>
                <a:gdLst/>
                <a:ahLst/>
                <a:cxnLst/>
                <a:rect l="l" t="t" r="r" b="b"/>
                <a:pathLst>
                  <a:path w="2111" h="1387" extrusionOk="0">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1" name="Groupe 450">
            <a:extLst>
              <a:ext uri="{FF2B5EF4-FFF2-40B4-BE49-F238E27FC236}">
                <a16:creationId xmlns:a16="http://schemas.microsoft.com/office/drawing/2014/main" id="{06C761A2-1329-6E99-C203-7FBA3059DF56}"/>
              </a:ext>
            </a:extLst>
          </p:cNvPr>
          <p:cNvGrpSpPr/>
          <p:nvPr/>
        </p:nvGrpSpPr>
        <p:grpSpPr>
          <a:xfrm>
            <a:off x="1782609" y="2617513"/>
            <a:ext cx="1728000" cy="1262540"/>
            <a:chOff x="2589073" y="1528218"/>
            <a:chExt cx="1728000" cy="1262540"/>
          </a:xfrm>
        </p:grpSpPr>
        <p:sp>
          <p:nvSpPr>
            <p:cNvPr id="26" name="Ellipse 25">
              <a:extLst>
                <a:ext uri="{FF2B5EF4-FFF2-40B4-BE49-F238E27FC236}">
                  <a16:creationId xmlns:a16="http://schemas.microsoft.com/office/drawing/2014/main" id="{36F94C9E-5433-0D87-6B62-8B21B3AD878F}"/>
                </a:ext>
              </a:extLst>
            </p:cNvPr>
            <p:cNvSpPr>
              <a:spLocks noChangeAspect="1"/>
            </p:cNvSpPr>
            <p:nvPr/>
          </p:nvSpPr>
          <p:spPr>
            <a:xfrm>
              <a:off x="2589073" y="1528218"/>
              <a:ext cx="1728000" cy="1262540"/>
            </a:xfrm>
            <a:prstGeom prst="ellipse">
              <a:avLst/>
            </a:prstGeom>
            <a:solidFill>
              <a:srgbClr val="B5C4AA"/>
            </a:solidFill>
            <a:ln>
              <a:solidFill>
                <a:srgbClr val="9AAF8B"/>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fr-FR" sz="1600" dirty="0">
                <a:latin typeface="Montserrat" panose="00000500000000000000" pitchFamily="2" charset="0"/>
              </a:endParaRPr>
            </a:p>
          </p:txBody>
        </p:sp>
        <p:sp>
          <p:nvSpPr>
            <p:cNvPr id="27" name="ZoneTexte 26">
              <a:extLst>
                <a:ext uri="{FF2B5EF4-FFF2-40B4-BE49-F238E27FC236}">
                  <a16:creationId xmlns:a16="http://schemas.microsoft.com/office/drawing/2014/main" id="{E826659A-BEA0-5C13-38C0-B768B5EACB1E}"/>
                </a:ext>
              </a:extLst>
            </p:cNvPr>
            <p:cNvSpPr txBox="1"/>
            <p:nvPr/>
          </p:nvSpPr>
          <p:spPr>
            <a:xfrm>
              <a:off x="2617094" y="1675417"/>
              <a:ext cx="1070044" cy="954107"/>
            </a:xfrm>
            <a:prstGeom prst="rect">
              <a:avLst/>
            </a:prstGeom>
            <a:noFill/>
          </p:spPr>
          <p:txBody>
            <a:bodyPr wrap="square" rtlCol="0">
              <a:spAutoFit/>
            </a:bodyPr>
            <a:lstStyle/>
            <a:p>
              <a:pPr algn="r"/>
              <a:r>
                <a:rPr lang="fr-FR" sz="14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Espace Rosa Bonheur</a:t>
              </a:r>
            </a:p>
            <a:p>
              <a:pPr algn="r"/>
              <a:r>
                <a:rPr lang="fr-FR" sz="1400" i="1" dirty="0">
                  <a:solidFill>
                    <a:schemeClr val="bg1"/>
                  </a:solidFill>
                  <a:latin typeface="Montserrat" panose="00000500000000000000" pitchFamily="2" charset="0"/>
                  <a:cs typeface="Arial" panose="020B0604020202020204" pitchFamily="34" charset="0"/>
                </a:rPr>
                <a:t>(1,1 M€)</a:t>
              </a:r>
              <a:endParaRPr lang="fr-FR" i="1" dirty="0">
                <a:solidFill>
                  <a:schemeClr val="bg1"/>
                </a:solidFill>
              </a:endParaRPr>
            </a:p>
          </p:txBody>
        </p:sp>
        <p:grpSp>
          <p:nvGrpSpPr>
            <p:cNvPr id="46" name="Google Shape;8894;p146">
              <a:extLst>
                <a:ext uri="{FF2B5EF4-FFF2-40B4-BE49-F238E27FC236}">
                  <a16:creationId xmlns:a16="http://schemas.microsoft.com/office/drawing/2014/main" id="{7A9C08AE-2664-92BF-C59E-0A7DDEF1A950}"/>
                </a:ext>
              </a:extLst>
            </p:cNvPr>
            <p:cNvGrpSpPr/>
            <p:nvPr/>
          </p:nvGrpSpPr>
          <p:grpSpPr>
            <a:xfrm rot="19386450">
              <a:off x="3714675" y="1937116"/>
              <a:ext cx="356543" cy="420817"/>
              <a:chOff x="-12737881" y="3728846"/>
              <a:chExt cx="354001" cy="417772"/>
            </a:xfrm>
            <a:solidFill>
              <a:schemeClr val="bg1"/>
            </a:solidFill>
          </p:grpSpPr>
          <p:sp>
            <p:nvSpPr>
              <p:cNvPr id="48" name="Google Shape;8896;p146">
                <a:extLst>
                  <a:ext uri="{FF2B5EF4-FFF2-40B4-BE49-F238E27FC236}">
                    <a16:creationId xmlns:a16="http://schemas.microsoft.com/office/drawing/2014/main" id="{C176C2E0-D3CA-77F8-ED05-FB924D4476F4}"/>
                  </a:ext>
                </a:extLst>
              </p:cNvPr>
              <p:cNvSpPr/>
              <p:nvPr/>
            </p:nvSpPr>
            <p:spPr>
              <a:xfrm rot="4239209">
                <a:off x="-12690684" y="3780798"/>
                <a:ext cx="353634" cy="24973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895;p146">
                <a:extLst>
                  <a:ext uri="{FF2B5EF4-FFF2-40B4-BE49-F238E27FC236}">
                    <a16:creationId xmlns:a16="http://schemas.microsoft.com/office/drawing/2014/main" id="{04BB151F-6C80-517F-E7A0-AF48F724A422}"/>
                  </a:ext>
                </a:extLst>
              </p:cNvPr>
              <p:cNvSpPr/>
              <p:nvPr/>
            </p:nvSpPr>
            <p:spPr>
              <a:xfrm>
                <a:off x="-12509155" y="4063893"/>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897;p146">
                <a:extLst>
                  <a:ext uri="{FF2B5EF4-FFF2-40B4-BE49-F238E27FC236}">
                    <a16:creationId xmlns:a16="http://schemas.microsoft.com/office/drawing/2014/main" id="{1DE8EEDB-27A1-A580-0B2F-94CAE6618EFD}"/>
                  </a:ext>
                </a:extLst>
              </p:cNvPr>
              <p:cNvSpPr/>
              <p:nvPr/>
            </p:nvSpPr>
            <p:spPr>
              <a:xfrm>
                <a:off x="-12737881" y="4064415"/>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898;p146">
                <a:extLst>
                  <a:ext uri="{FF2B5EF4-FFF2-40B4-BE49-F238E27FC236}">
                    <a16:creationId xmlns:a16="http://schemas.microsoft.com/office/drawing/2014/main" id="{F6EF1376-1C6D-0FAA-7182-A3C450FAD2FA}"/>
                  </a:ext>
                </a:extLst>
              </p:cNvPr>
              <p:cNvSpPr/>
              <p:nvPr/>
            </p:nvSpPr>
            <p:spPr>
              <a:xfrm>
                <a:off x="-12633126" y="406443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99;p146">
                <a:extLst>
                  <a:ext uri="{FF2B5EF4-FFF2-40B4-BE49-F238E27FC236}">
                    <a16:creationId xmlns:a16="http://schemas.microsoft.com/office/drawing/2014/main" id="{4B6DB967-5906-0FA7-3779-53FE0B692159}"/>
                  </a:ext>
                </a:extLst>
              </p:cNvPr>
              <p:cNvSpPr/>
              <p:nvPr/>
            </p:nvSpPr>
            <p:spPr>
              <a:xfrm>
                <a:off x="-12592178" y="4066804"/>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7" name="ZoneTexte 466">
            <a:extLst>
              <a:ext uri="{FF2B5EF4-FFF2-40B4-BE49-F238E27FC236}">
                <a16:creationId xmlns:a16="http://schemas.microsoft.com/office/drawing/2014/main" id="{3BFC8F30-31B8-1C76-EAFB-67C965E07534}"/>
              </a:ext>
            </a:extLst>
          </p:cNvPr>
          <p:cNvSpPr txBox="1"/>
          <p:nvPr/>
        </p:nvSpPr>
        <p:spPr>
          <a:xfrm>
            <a:off x="473315" y="4156304"/>
            <a:ext cx="8456022" cy="338554"/>
          </a:xfrm>
          <a:prstGeom prst="rect">
            <a:avLst/>
          </a:prstGeom>
          <a:noFill/>
        </p:spPr>
        <p:txBody>
          <a:bodyPr wrap="square">
            <a:spAutoFit/>
          </a:bodyPr>
          <a:lstStyle/>
          <a:p>
            <a:pPr algn="r"/>
            <a:r>
              <a:rPr lang="fr-FR" sz="1600" dirty="0">
                <a:solidFill>
                  <a:schemeClr val="bg1">
                    <a:lumMod val="25000"/>
                  </a:schemeClr>
                </a:solidFill>
                <a:latin typeface="Montserrat" panose="00000500000000000000" pitchFamily="2" charset="0"/>
                <a:cs typeface="Calibri" panose="020F0502020204030204" pitchFamily="34" charset="0"/>
              </a:rPr>
              <a:t>… largement financés par l’épargne nette et les subventions.</a:t>
            </a:r>
          </a:p>
        </p:txBody>
      </p:sp>
      <p:sp>
        <p:nvSpPr>
          <p:cNvPr id="468" name="ZoneTexte 467">
            <a:extLst>
              <a:ext uri="{FF2B5EF4-FFF2-40B4-BE49-F238E27FC236}">
                <a16:creationId xmlns:a16="http://schemas.microsoft.com/office/drawing/2014/main" id="{04942ED2-FC7E-D825-1EFC-991E5D9E1042}"/>
              </a:ext>
            </a:extLst>
          </p:cNvPr>
          <p:cNvSpPr txBox="1"/>
          <p:nvPr/>
        </p:nvSpPr>
        <p:spPr>
          <a:xfrm>
            <a:off x="3784790" y="1527318"/>
            <a:ext cx="2945868" cy="292388"/>
          </a:xfrm>
          <a:prstGeom prst="rect">
            <a:avLst/>
          </a:prstGeom>
          <a:noFill/>
        </p:spPr>
        <p:txBody>
          <a:bodyPr wrap="square">
            <a:spAutoFit/>
          </a:bodyPr>
          <a:lstStyle/>
          <a:p>
            <a:pPr algn="r"/>
            <a:r>
              <a:rPr lang="fr-FR" sz="1300" dirty="0">
                <a:solidFill>
                  <a:schemeClr val="bg1">
                    <a:lumMod val="25000"/>
                  </a:schemeClr>
                </a:solidFill>
                <a:latin typeface="Montserrat" panose="00000500000000000000" pitchFamily="2" charset="0"/>
                <a:cs typeface="Calibri" panose="020F0502020204030204" pitchFamily="34" charset="0"/>
              </a:rPr>
              <a:t>Mais également:</a:t>
            </a:r>
          </a:p>
        </p:txBody>
      </p:sp>
      <p:sp>
        <p:nvSpPr>
          <p:cNvPr id="469" name="ZoneTexte 468">
            <a:extLst>
              <a:ext uri="{FF2B5EF4-FFF2-40B4-BE49-F238E27FC236}">
                <a16:creationId xmlns:a16="http://schemas.microsoft.com/office/drawing/2014/main" id="{E79C69D5-A5AE-FB45-8E9E-C1FA761788B5}"/>
              </a:ext>
            </a:extLst>
          </p:cNvPr>
          <p:cNvSpPr txBox="1"/>
          <p:nvPr/>
        </p:nvSpPr>
        <p:spPr>
          <a:xfrm>
            <a:off x="6291232" y="1797916"/>
            <a:ext cx="2776567" cy="2021900"/>
          </a:xfrm>
          <a:prstGeom prst="rect">
            <a:avLst/>
          </a:prstGeom>
          <a:noFill/>
        </p:spPr>
        <p:txBody>
          <a:bodyPr wrap="square">
            <a:spAutoFit/>
          </a:bodyPr>
          <a:lstStyle/>
          <a:p>
            <a:pPr marL="171450" indent="-171450">
              <a:lnSpc>
                <a:spcPts val="1900"/>
              </a:lnSpc>
              <a:buClr>
                <a:schemeClr val="bg1">
                  <a:lumMod val="25000"/>
                </a:schemeClr>
              </a:buClr>
              <a:buFont typeface="Wingdings" panose="05000000000000000000" pitchFamily="2" charset="2"/>
              <a:buChar char="§"/>
            </a:pPr>
            <a:r>
              <a:rPr lang="fr-FR" sz="1300" dirty="0">
                <a:solidFill>
                  <a:schemeClr val="bg1">
                    <a:lumMod val="25000"/>
                  </a:schemeClr>
                </a:solidFill>
                <a:latin typeface="Montserrat" panose="00000500000000000000" pitchFamily="2" charset="0"/>
                <a:cs typeface="Calibri" panose="020F0502020204030204" pitchFamily="34" charset="0"/>
              </a:rPr>
              <a:t>travaux dans les écoles</a:t>
            </a:r>
          </a:p>
          <a:p>
            <a:pPr marL="171450" indent="-171450">
              <a:lnSpc>
                <a:spcPts val="1900"/>
              </a:lnSpc>
              <a:buClr>
                <a:schemeClr val="bg1">
                  <a:lumMod val="25000"/>
                </a:schemeClr>
              </a:buClr>
              <a:buFont typeface="Wingdings" panose="05000000000000000000" pitchFamily="2" charset="2"/>
              <a:buChar char="§"/>
            </a:pPr>
            <a:r>
              <a:rPr lang="fr-FR" sz="1300" dirty="0">
                <a:solidFill>
                  <a:schemeClr val="bg1">
                    <a:lumMod val="25000"/>
                  </a:schemeClr>
                </a:solidFill>
                <a:latin typeface="Montserrat" panose="00000500000000000000" pitchFamily="2" charset="0"/>
                <a:cs typeface="Calibri" panose="020F0502020204030204" pitchFamily="34" charset="0"/>
              </a:rPr>
              <a:t>entretien du patrimoine, de la  voirie et des espaces verts</a:t>
            </a:r>
          </a:p>
          <a:p>
            <a:pPr marL="171450" indent="-171450">
              <a:lnSpc>
                <a:spcPts val="1900"/>
              </a:lnSpc>
              <a:buClr>
                <a:schemeClr val="bg1">
                  <a:lumMod val="25000"/>
                </a:schemeClr>
              </a:buClr>
              <a:buFont typeface="Wingdings" panose="05000000000000000000" pitchFamily="2" charset="2"/>
              <a:buChar char="§"/>
            </a:pPr>
            <a:r>
              <a:rPr lang="fr-FR" sz="1300" dirty="0">
                <a:solidFill>
                  <a:schemeClr val="bg1">
                    <a:lumMod val="25000"/>
                  </a:schemeClr>
                </a:solidFill>
                <a:latin typeface="Montserrat" panose="00000500000000000000" pitchFamily="2" charset="0"/>
                <a:cs typeface="Calibri" panose="020F0502020204030204" pitchFamily="34" charset="0"/>
              </a:rPr>
              <a:t>logiciels et matériels info.</a:t>
            </a:r>
          </a:p>
          <a:p>
            <a:pPr marL="171450" indent="-171450">
              <a:lnSpc>
                <a:spcPts val="1900"/>
              </a:lnSpc>
              <a:buClr>
                <a:schemeClr val="bg1">
                  <a:lumMod val="25000"/>
                </a:schemeClr>
              </a:buClr>
              <a:buFont typeface="Wingdings" panose="05000000000000000000" pitchFamily="2" charset="2"/>
              <a:buChar char="§"/>
            </a:pPr>
            <a:r>
              <a:rPr lang="fr-FR" sz="1300" dirty="0">
                <a:solidFill>
                  <a:schemeClr val="bg1">
                    <a:lumMod val="25000"/>
                  </a:schemeClr>
                </a:solidFill>
                <a:latin typeface="Montserrat" panose="00000500000000000000" pitchFamily="2" charset="0"/>
                <a:cs typeface="Calibri" panose="020F0502020204030204" pitchFamily="34" charset="0"/>
              </a:rPr>
              <a:t>mobilier  </a:t>
            </a:r>
          </a:p>
          <a:p>
            <a:pPr marL="171450" indent="-171450">
              <a:lnSpc>
                <a:spcPts val="1900"/>
              </a:lnSpc>
              <a:buClr>
                <a:schemeClr val="bg1">
                  <a:lumMod val="25000"/>
                </a:schemeClr>
              </a:buClr>
              <a:buFont typeface="Wingdings" panose="05000000000000000000" pitchFamily="2" charset="2"/>
              <a:buChar char="§"/>
            </a:pPr>
            <a:r>
              <a:rPr lang="fr-FR" sz="1300" dirty="0">
                <a:solidFill>
                  <a:schemeClr val="bg1">
                    <a:lumMod val="25000"/>
                  </a:schemeClr>
                </a:solidFill>
                <a:latin typeface="Montserrat" panose="00000500000000000000" pitchFamily="2" charset="0"/>
                <a:cs typeface="Calibri" panose="020F0502020204030204" pitchFamily="34" charset="0"/>
              </a:rPr>
              <a:t>matériels pour les offices, le CMS et les crèches</a:t>
            </a:r>
          </a:p>
          <a:p>
            <a:pPr marL="171450" indent="-171450">
              <a:lnSpc>
                <a:spcPts val="1900"/>
              </a:lnSpc>
              <a:buClr>
                <a:schemeClr val="bg1">
                  <a:lumMod val="25000"/>
                </a:schemeClr>
              </a:buClr>
              <a:buFont typeface="Wingdings" panose="05000000000000000000" pitchFamily="2" charset="2"/>
              <a:buChar char="§"/>
            </a:pPr>
            <a:r>
              <a:rPr lang="fr-FR" sz="1300" dirty="0">
                <a:solidFill>
                  <a:schemeClr val="bg1">
                    <a:lumMod val="25000"/>
                  </a:schemeClr>
                </a:solidFill>
                <a:latin typeface="Montserrat" panose="00000500000000000000" pitchFamily="2" charset="0"/>
                <a:cs typeface="Calibri" panose="020F0502020204030204" pitchFamily="34" charset="0"/>
              </a:rPr>
              <a:t>etc.</a:t>
            </a:r>
          </a:p>
        </p:txBody>
      </p:sp>
      <p:grpSp>
        <p:nvGrpSpPr>
          <p:cNvPr id="478" name="Groupe 477">
            <a:extLst>
              <a:ext uri="{FF2B5EF4-FFF2-40B4-BE49-F238E27FC236}">
                <a16:creationId xmlns:a16="http://schemas.microsoft.com/office/drawing/2014/main" id="{540ACDAD-3710-A898-2251-6CF6E31636D6}"/>
              </a:ext>
            </a:extLst>
          </p:cNvPr>
          <p:cNvGrpSpPr/>
          <p:nvPr/>
        </p:nvGrpSpPr>
        <p:grpSpPr>
          <a:xfrm>
            <a:off x="4372584" y="2536875"/>
            <a:ext cx="1823070" cy="1332000"/>
            <a:chOff x="4846177" y="2461221"/>
            <a:chExt cx="1823070" cy="1332000"/>
          </a:xfrm>
        </p:grpSpPr>
        <p:grpSp>
          <p:nvGrpSpPr>
            <p:cNvPr id="450" name="Groupe 449">
              <a:extLst>
                <a:ext uri="{FF2B5EF4-FFF2-40B4-BE49-F238E27FC236}">
                  <a16:creationId xmlns:a16="http://schemas.microsoft.com/office/drawing/2014/main" id="{B4BF156F-6D18-74BD-CA5B-DBF18C607B4F}"/>
                </a:ext>
              </a:extLst>
            </p:cNvPr>
            <p:cNvGrpSpPr/>
            <p:nvPr/>
          </p:nvGrpSpPr>
          <p:grpSpPr>
            <a:xfrm>
              <a:off x="4846177" y="2461221"/>
              <a:ext cx="1823070" cy="1332000"/>
              <a:chOff x="5101492" y="2173426"/>
              <a:chExt cx="1823070" cy="1332000"/>
            </a:xfrm>
          </p:grpSpPr>
          <p:sp>
            <p:nvSpPr>
              <p:cNvPr id="45" name="Ellipse 44">
                <a:extLst>
                  <a:ext uri="{FF2B5EF4-FFF2-40B4-BE49-F238E27FC236}">
                    <a16:creationId xmlns:a16="http://schemas.microsoft.com/office/drawing/2014/main" id="{8B0F7437-0C58-F8A0-E395-FB66F3F61C57}"/>
                  </a:ext>
                </a:extLst>
              </p:cNvPr>
              <p:cNvSpPr>
                <a:spLocks noChangeAspect="1"/>
              </p:cNvSpPr>
              <p:nvPr/>
            </p:nvSpPr>
            <p:spPr>
              <a:xfrm>
                <a:off x="5101492" y="2173426"/>
                <a:ext cx="1823070" cy="1332000"/>
              </a:xfrm>
              <a:prstGeom prst="ellipse">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fr-FR" sz="1600" dirty="0">
                  <a:latin typeface="Montserrat" panose="00000500000000000000" pitchFamily="2" charset="0"/>
                </a:endParaRPr>
              </a:p>
            </p:txBody>
          </p:sp>
          <p:grpSp>
            <p:nvGrpSpPr>
              <p:cNvPr id="54" name="Google Shape;9020;p147">
                <a:extLst>
                  <a:ext uri="{FF2B5EF4-FFF2-40B4-BE49-F238E27FC236}">
                    <a16:creationId xmlns:a16="http://schemas.microsoft.com/office/drawing/2014/main" id="{9E3821EB-6246-FF0E-40A8-CFC91C7118AC}"/>
                  </a:ext>
                </a:extLst>
              </p:cNvPr>
              <p:cNvGrpSpPr>
                <a:grpSpLocks/>
              </p:cNvGrpSpPr>
              <p:nvPr/>
            </p:nvGrpSpPr>
            <p:grpSpPr>
              <a:xfrm>
                <a:off x="6307477" y="2701146"/>
                <a:ext cx="312346" cy="355464"/>
                <a:chOff x="-19913218" y="3423783"/>
                <a:chExt cx="304606" cy="304075"/>
              </a:xfrm>
              <a:solidFill>
                <a:schemeClr val="lt1"/>
              </a:solidFill>
            </p:grpSpPr>
            <p:sp>
              <p:nvSpPr>
                <p:cNvPr id="55" name="Google Shape;9021;p147">
                  <a:extLst>
                    <a:ext uri="{FF2B5EF4-FFF2-40B4-BE49-F238E27FC236}">
                      <a16:creationId xmlns:a16="http://schemas.microsoft.com/office/drawing/2014/main" id="{EB035326-A2D4-C515-DE7C-23C5EF15969A}"/>
                    </a:ext>
                  </a:extLst>
                </p:cNvPr>
                <p:cNvSpPr/>
                <p:nvPr/>
              </p:nvSpPr>
              <p:spPr>
                <a:xfrm>
                  <a:off x="-19913218" y="3423783"/>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6" name="Google Shape;9022;p147">
                  <a:extLst>
                    <a:ext uri="{FF2B5EF4-FFF2-40B4-BE49-F238E27FC236}">
                      <a16:creationId xmlns:a16="http://schemas.microsoft.com/office/drawing/2014/main" id="{EE2ED2E8-A8C5-A27E-BD5A-AAF726E5A008}"/>
                    </a:ext>
                  </a:extLst>
                </p:cNvPr>
                <p:cNvSpPr/>
                <p:nvPr/>
              </p:nvSpPr>
              <p:spPr>
                <a:xfrm>
                  <a:off x="-19742537" y="3424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7" name="Google Shape;9023;p147">
                  <a:extLst>
                    <a:ext uri="{FF2B5EF4-FFF2-40B4-BE49-F238E27FC236}">
                      <a16:creationId xmlns:a16="http://schemas.microsoft.com/office/drawing/2014/main" id="{ECA7C51E-C602-CD69-4BCF-156576166D3B}"/>
                    </a:ext>
                  </a:extLst>
                </p:cNvPr>
                <p:cNvSpPr/>
                <p:nvPr/>
              </p:nvSpPr>
              <p:spPr>
                <a:xfrm>
                  <a:off x="-19857782" y="3692383"/>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nvGrpSpPr>
              <p:cNvPr id="61" name="Google Shape;9020;p147">
                <a:extLst>
                  <a:ext uri="{FF2B5EF4-FFF2-40B4-BE49-F238E27FC236}">
                    <a16:creationId xmlns:a16="http://schemas.microsoft.com/office/drawing/2014/main" id="{08D06719-88C5-0299-5D76-9AB0D44EEB03}"/>
                  </a:ext>
                </a:extLst>
              </p:cNvPr>
              <p:cNvGrpSpPr>
                <a:grpSpLocks/>
              </p:cNvGrpSpPr>
              <p:nvPr/>
            </p:nvGrpSpPr>
            <p:grpSpPr>
              <a:xfrm>
                <a:off x="6459900" y="2853652"/>
                <a:ext cx="312344" cy="355466"/>
                <a:chOff x="-19913191" y="3423770"/>
                <a:chExt cx="304604" cy="304067"/>
              </a:xfrm>
              <a:solidFill>
                <a:schemeClr val="lt1"/>
              </a:solidFill>
            </p:grpSpPr>
            <p:sp>
              <p:nvSpPr>
                <p:cNvPr id="62" name="Google Shape;9021;p147">
                  <a:extLst>
                    <a:ext uri="{FF2B5EF4-FFF2-40B4-BE49-F238E27FC236}">
                      <a16:creationId xmlns:a16="http://schemas.microsoft.com/office/drawing/2014/main" id="{A40A1821-D295-0DE9-1C39-83EC565D7E80}"/>
                    </a:ext>
                  </a:extLst>
                </p:cNvPr>
                <p:cNvSpPr/>
                <p:nvPr/>
              </p:nvSpPr>
              <p:spPr>
                <a:xfrm>
                  <a:off x="-19913191" y="342377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63" name="Google Shape;9022;p147">
                  <a:extLst>
                    <a:ext uri="{FF2B5EF4-FFF2-40B4-BE49-F238E27FC236}">
                      <a16:creationId xmlns:a16="http://schemas.microsoft.com/office/drawing/2014/main" id="{E460DE94-9E46-52C9-A8C8-C1D5143A6895}"/>
                    </a:ext>
                  </a:extLst>
                </p:cNvPr>
                <p:cNvSpPr/>
                <p:nvPr/>
              </p:nvSpPr>
              <p:spPr>
                <a:xfrm>
                  <a:off x="-19742512" y="3424583"/>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48" name="Google Shape;9023;p147">
                  <a:extLst>
                    <a:ext uri="{FF2B5EF4-FFF2-40B4-BE49-F238E27FC236}">
                      <a16:creationId xmlns:a16="http://schemas.microsoft.com/office/drawing/2014/main" id="{0404CFD3-AD92-669C-E26D-98845E52C72B}"/>
                    </a:ext>
                  </a:extLst>
                </p:cNvPr>
                <p:cNvSpPr/>
                <p:nvPr/>
              </p:nvSpPr>
              <p:spPr>
                <a:xfrm>
                  <a:off x="-19857786" y="3692362"/>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449" name="ZoneTexte 448">
                <a:extLst>
                  <a:ext uri="{FF2B5EF4-FFF2-40B4-BE49-F238E27FC236}">
                    <a16:creationId xmlns:a16="http://schemas.microsoft.com/office/drawing/2014/main" id="{A59E1FF6-BADA-8683-38F1-5FCBBF00F694}"/>
                  </a:ext>
                </a:extLst>
              </p:cNvPr>
              <p:cNvSpPr txBox="1"/>
              <p:nvPr/>
            </p:nvSpPr>
            <p:spPr>
              <a:xfrm>
                <a:off x="5201021" y="2341223"/>
                <a:ext cx="1571223" cy="307777"/>
              </a:xfrm>
              <a:prstGeom prst="rect">
                <a:avLst/>
              </a:prstGeom>
              <a:noFill/>
            </p:spPr>
            <p:txBody>
              <a:bodyPr wrap="square" rtlCol="0">
                <a:spAutoFit/>
              </a:bodyPr>
              <a:lstStyle/>
              <a:p>
                <a:pPr algn="r"/>
                <a:r>
                  <a:rPr lang="fr-FR" dirty="0">
                    <a:solidFill>
                      <a:schemeClr val="bg1">
                        <a:lumMod val="25000"/>
                      </a:schemeClr>
                    </a:solidFill>
                    <a:latin typeface="Montserrat" panose="00000500000000000000" pitchFamily="2" charset="0"/>
                    <a:ea typeface="Calibri" panose="020F0502020204030204" pitchFamily="34" charset="0"/>
                    <a:cs typeface="Arial" panose="020B0604020202020204" pitchFamily="34" charset="0"/>
                  </a:rPr>
                  <a:t>Cours d’écoles</a:t>
                </a:r>
                <a:endParaRPr lang="fr-FR" i="1" dirty="0">
                  <a:solidFill>
                    <a:schemeClr val="bg1">
                      <a:lumMod val="25000"/>
                    </a:schemeClr>
                  </a:solidFill>
                </a:endParaRPr>
              </a:p>
            </p:txBody>
          </p:sp>
        </p:grpSp>
        <p:sp>
          <p:nvSpPr>
            <p:cNvPr id="471" name="ZoneTexte 470">
              <a:extLst>
                <a:ext uri="{FF2B5EF4-FFF2-40B4-BE49-F238E27FC236}">
                  <a16:creationId xmlns:a16="http://schemas.microsoft.com/office/drawing/2014/main" id="{9BD536E6-2540-6A3F-38AE-AD6B92308157}"/>
                </a:ext>
              </a:extLst>
            </p:cNvPr>
            <p:cNvSpPr txBox="1"/>
            <p:nvPr/>
          </p:nvSpPr>
          <p:spPr>
            <a:xfrm>
              <a:off x="5055461" y="2826974"/>
              <a:ext cx="928217" cy="738664"/>
            </a:xfrm>
            <a:prstGeom prst="rect">
              <a:avLst/>
            </a:prstGeom>
            <a:noFill/>
          </p:spPr>
          <p:txBody>
            <a:bodyPr wrap="square">
              <a:spAutoFit/>
            </a:bodyPr>
            <a:lstStyle/>
            <a:p>
              <a:pPr algn="r"/>
              <a:r>
                <a:rPr lang="fr-FR" dirty="0">
                  <a:solidFill>
                    <a:schemeClr val="bg1">
                      <a:lumMod val="25000"/>
                    </a:schemeClr>
                  </a:solidFill>
                  <a:latin typeface="Montserrat" panose="00000500000000000000" pitchFamily="2" charset="0"/>
                  <a:ea typeface="Calibri" panose="020F0502020204030204" pitchFamily="34" charset="0"/>
                  <a:cs typeface="Arial" panose="020B0604020202020204" pitchFamily="34" charset="0"/>
                </a:rPr>
                <a:t>et parc Scarron</a:t>
              </a:r>
              <a:r>
                <a:rPr lang="fr-FR" sz="1400" i="1" dirty="0">
                  <a:solidFill>
                    <a:schemeClr val="bg1">
                      <a:lumMod val="25000"/>
                    </a:schemeClr>
                  </a:solidFill>
                  <a:latin typeface="Montserrat" panose="00000500000000000000" pitchFamily="2" charset="0"/>
                  <a:cs typeface="Arial" panose="020B0604020202020204" pitchFamily="34" charset="0"/>
                </a:rPr>
                <a:t>(0,6 M€)</a:t>
              </a:r>
              <a:endParaRPr lang="fr-FR" dirty="0">
                <a:solidFill>
                  <a:schemeClr val="bg1">
                    <a:lumMod val="25000"/>
                  </a:schemeClr>
                </a:solidFill>
              </a:endParaRPr>
            </a:p>
          </p:txBody>
        </p:sp>
      </p:grpSp>
      <p:pic>
        <p:nvPicPr>
          <p:cNvPr id="479" name="Image 478">
            <a:extLst>
              <a:ext uri="{FF2B5EF4-FFF2-40B4-BE49-F238E27FC236}">
                <a16:creationId xmlns:a16="http://schemas.microsoft.com/office/drawing/2014/main" id="{8BD89AB4-063B-3027-6623-BF8C9F1227C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
        <p:nvSpPr>
          <p:cNvPr id="482" name="Google Shape;494;p61">
            <a:extLst>
              <a:ext uri="{FF2B5EF4-FFF2-40B4-BE49-F238E27FC236}">
                <a16:creationId xmlns:a16="http://schemas.microsoft.com/office/drawing/2014/main" id="{4C33DE95-9F7B-2085-4A29-B65A10F6F931}"/>
              </a:ext>
            </a:extLst>
          </p:cNvPr>
          <p:cNvSpPr txBox="1">
            <a:spLocks/>
          </p:cNvSpPr>
          <p:nvPr/>
        </p:nvSpPr>
        <p:spPr>
          <a:xfrm>
            <a:off x="0" y="-1"/>
            <a:ext cx="9144000" cy="730251"/>
          </a:xfrm>
          <a:prstGeom prst="rect">
            <a:avLst/>
          </a:prstGeom>
          <a:solidFill>
            <a:srgbClr val="ED6B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Vidaloka"/>
              <a:buNone/>
              <a:defRPr sz="3000" b="0" i="0" u="none" strike="noStrike" cap="none">
                <a:solidFill>
                  <a:schemeClr val="dk1"/>
                </a:solidFill>
                <a:latin typeface="Vidaloka"/>
                <a:ea typeface="Vidaloka"/>
                <a:cs typeface="Vidaloka"/>
                <a:sym typeface="Vidaloka"/>
              </a:defRPr>
            </a:lvl1pPr>
            <a:lvl2pPr marR="0" lvl="1"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9pPr>
          </a:lstStyle>
          <a:p>
            <a:pPr algn="ctr"/>
            <a:r>
              <a:rPr lang="fr-FR" sz="2600" cap="small" dirty="0">
                <a:solidFill>
                  <a:schemeClr val="bg1">
                    <a:lumMod val="90000"/>
                  </a:schemeClr>
                </a:solidFill>
                <a:latin typeface="Montserrat" panose="00000500000000000000" pitchFamily="2" charset="0"/>
              </a:rPr>
              <a:t>Situation financière de Fontenay-aux-Roses</a:t>
            </a:r>
            <a:br>
              <a:rPr lang="fr-FR" sz="2600" cap="small" dirty="0">
                <a:solidFill>
                  <a:schemeClr val="bg1">
                    <a:lumMod val="90000"/>
                  </a:schemeClr>
                </a:solidFill>
                <a:latin typeface="Montserrat" panose="00000500000000000000" pitchFamily="2" charset="0"/>
              </a:rPr>
            </a:br>
            <a:r>
              <a:rPr lang="fr-FR" sz="2000" dirty="0">
                <a:solidFill>
                  <a:schemeClr val="bg1">
                    <a:lumMod val="90000"/>
                  </a:schemeClr>
                </a:solidFill>
                <a:latin typeface="Montserrat" panose="00000500000000000000" pitchFamily="2" charset="0"/>
              </a:rPr>
              <a:t>Investissement</a:t>
            </a:r>
            <a:endParaRPr lang="fr-FR" sz="1500" dirty="0">
              <a:solidFill>
                <a:schemeClr val="bg1">
                  <a:lumMod val="90000"/>
                </a:schemeClr>
              </a:solidFill>
              <a:latin typeface="Montserrat" panose="00000500000000000000" pitchFamily="2" charset="0"/>
            </a:endParaRPr>
          </a:p>
        </p:txBody>
      </p:sp>
    </p:spTree>
    <p:extLst>
      <p:ext uri="{BB962C8B-B14F-4D97-AF65-F5344CB8AC3E}">
        <p14:creationId xmlns:p14="http://schemas.microsoft.com/office/powerpoint/2010/main" val="71141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880F1FB6-0619-7011-C987-0A447EAF917F}"/>
            </a:ext>
          </a:extLst>
        </p:cNvPr>
        <p:cNvGrpSpPr/>
        <p:nvPr/>
      </p:nvGrpSpPr>
      <p:grpSpPr>
        <a:xfrm>
          <a:off x="0" y="0"/>
          <a:ext cx="0" cy="0"/>
          <a:chOff x="0" y="0"/>
          <a:chExt cx="0" cy="0"/>
        </a:xfrm>
      </p:grpSpPr>
      <p:sp>
        <p:nvSpPr>
          <p:cNvPr id="494" name="Google Shape;494;p61">
            <a:extLst>
              <a:ext uri="{FF2B5EF4-FFF2-40B4-BE49-F238E27FC236}">
                <a16:creationId xmlns:a16="http://schemas.microsoft.com/office/drawing/2014/main" id="{22AA08C5-1EC8-8B40-B903-B5CEBFF09089}"/>
              </a:ext>
            </a:extLst>
          </p:cNvPr>
          <p:cNvSpPr txBox="1">
            <a:spLocks noGrp="1"/>
          </p:cNvSpPr>
          <p:nvPr>
            <p:ph type="title"/>
          </p:nvPr>
        </p:nvSpPr>
        <p:spPr>
          <a:xfrm>
            <a:off x="0" y="-1"/>
            <a:ext cx="9144000" cy="730251"/>
          </a:xfrm>
          <a:prstGeom prst="rect">
            <a:avLst/>
          </a:prstGeom>
          <a:solidFill>
            <a:srgbClr val="ED6B69"/>
          </a:solidFill>
        </p:spPr>
        <p:txBody>
          <a:bodyPr spcFirstLastPara="1" wrap="square" lIns="91425" tIns="91425" rIns="91425" bIns="91425" anchor="ctr" anchorCtr="0">
            <a:noAutofit/>
          </a:bodyPr>
          <a:lstStyle/>
          <a:p>
            <a:pPr lvl="0" algn="ctr" rtl="0">
              <a:spcBef>
                <a:spcPts val="0"/>
              </a:spcBef>
              <a:spcAft>
                <a:spcPts val="0"/>
              </a:spcAft>
              <a:buNone/>
            </a:pPr>
            <a:r>
              <a:rPr lang="fr-FR" sz="2600" cap="small" dirty="0">
                <a:solidFill>
                  <a:schemeClr val="bg1">
                    <a:lumMod val="90000"/>
                  </a:schemeClr>
                </a:solidFill>
                <a:latin typeface="Montserrat" panose="00000500000000000000" pitchFamily="2" charset="0"/>
              </a:rPr>
              <a:t>Situation financière de Fontenay-aux-Roses</a:t>
            </a:r>
            <a:br>
              <a:rPr lang="fr-FR" sz="2600" cap="small" dirty="0">
                <a:solidFill>
                  <a:schemeClr val="bg1">
                    <a:lumMod val="90000"/>
                  </a:schemeClr>
                </a:solidFill>
                <a:latin typeface="Montserrat" panose="00000500000000000000" pitchFamily="2" charset="0"/>
              </a:rPr>
            </a:br>
            <a:r>
              <a:rPr lang="fr-FR" sz="2000" dirty="0">
                <a:solidFill>
                  <a:schemeClr val="bg1">
                    <a:lumMod val="90000"/>
                  </a:schemeClr>
                </a:solidFill>
                <a:latin typeface="Montserrat" panose="00000500000000000000" pitchFamily="2" charset="0"/>
              </a:rPr>
              <a:t>Résultats</a:t>
            </a:r>
            <a:endParaRPr sz="2000" dirty="0">
              <a:solidFill>
                <a:schemeClr val="bg1">
                  <a:lumMod val="90000"/>
                </a:schemeClr>
              </a:solidFill>
              <a:latin typeface="Montserrat" panose="00000500000000000000" pitchFamily="2" charset="0"/>
            </a:endParaRPr>
          </a:p>
        </p:txBody>
      </p:sp>
      <p:sp>
        <p:nvSpPr>
          <p:cNvPr id="14" name="Rectangle 13">
            <a:extLst>
              <a:ext uri="{FF2B5EF4-FFF2-40B4-BE49-F238E27FC236}">
                <a16:creationId xmlns:a16="http://schemas.microsoft.com/office/drawing/2014/main" id="{3D72C1BC-5114-42FA-60BA-B032E47640B3}"/>
              </a:ext>
            </a:extLst>
          </p:cNvPr>
          <p:cNvSpPr/>
          <p:nvPr/>
        </p:nvSpPr>
        <p:spPr>
          <a:xfrm>
            <a:off x="1753527" y="2041200"/>
            <a:ext cx="3204000" cy="360000"/>
          </a:xfrm>
          <a:prstGeom prst="rect">
            <a:avLst/>
          </a:prstGeom>
          <a:solidFill>
            <a:srgbClr val="ED6B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grpSp>
        <p:nvGrpSpPr>
          <p:cNvPr id="19" name="Groupe 18">
            <a:extLst>
              <a:ext uri="{FF2B5EF4-FFF2-40B4-BE49-F238E27FC236}">
                <a16:creationId xmlns:a16="http://schemas.microsoft.com/office/drawing/2014/main" id="{2C2A92F4-6670-E704-2545-ABE4ACE7F3EA}"/>
              </a:ext>
            </a:extLst>
          </p:cNvPr>
          <p:cNvGrpSpPr/>
          <p:nvPr/>
        </p:nvGrpSpPr>
        <p:grpSpPr>
          <a:xfrm>
            <a:off x="168736" y="3169605"/>
            <a:ext cx="2250000" cy="1117282"/>
            <a:chOff x="4966553" y="3111205"/>
            <a:chExt cx="2532693" cy="1117282"/>
          </a:xfrm>
        </p:grpSpPr>
        <p:sp>
          <p:nvSpPr>
            <p:cNvPr id="8" name="Flèche : droite 7">
              <a:extLst>
                <a:ext uri="{FF2B5EF4-FFF2-40B4-BE49-F238E27FC236}">
                  <a16:creationId xmlns:a16="http://schemas.microsoft.com/office/drawing/2014/main" id="{EACFAF8C-444E-73F8-3B20-4BFC91CC479B}"/>
                </a:ext>
              </a:extLst>
            </p:cNvPr>
            <p:cNvSpPr/>
            <p:nvPr/>
          </p:nvSpPr>
          <p:spPr>
            <a:xfrm>
              <a:off x="4966553" y="3111205"/>
              <a:ext cx="2532693" cy="1117282"/>
            </a:xfrm>
            <a:prstGeom prst="rightArrow">
              <a:avLst/>
            </a:prstGeom>
            <a:solidFill>
              <a:srgbClr val="395067"/>
            </a:solidFill>
            <a:ln>
              <a:solidFill>
                <a:srgbClr val="3950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sp>
          <p:nvSpPr>
            <p:cNvPr id="9" name="Google Shape;502;p61">
              <a:extLst>
                <a:ext uri="{FF2B5EF4-FFF2-40B4-BE49-F238E27FC236}">
                  <a16:creationId xmlns:a16="http://schemas.microsoft.com/office/drawing/2014/main" id="{BF8432BE-FB31-2EC5-7F9C-940DD5D4D6E9}"/>
                </a:ext>
              </a:extLst>
            </p:cNvPr>
            <p:cNvSpPr txBox="1">
              <a:spLocks/>
            </p:cNvSpPr>
            <p:nvPr/>
          </p:nvSpPr>
          <p:spPr>
            <a:xfrm>
              <a:off x="4967886" y="3307025"/>
              <a:ext cx="2218117" cy="668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en" sz="1500" b="1" dirty="0">
                  <a:solidFill>
                    <a:schemeClr val="bg1"/>
                  </a:solidFill>
                </a:rPr>
                <a:t>Ratio de désendettement</a:t>
              </a:r>
            </a:p>
          </p:txBody>
        </p:sp>
      </p:grpSp>
      <p:sp>
        <p:nvSpPr>
          <p:cNvPr id="15" name="Google Shape;502;p61">
            <a:extLst>
              <a:ext uri="{FF2B5EF4-FFF2-40B4-BE49-F238E27FC236}">
                <a16:creationId xmlns:a16="http://schemas.microsoft.com/office/drawing/2014/main" id="{D3E9D5C9-AC6C-3CD8-8042-5BBE1EBB5A69}"/>
              </a:ext>
            </a:extLst>
          </p:cNvPr>
          <p:cNvSpPr txBox="1">
            <a:spLocks/>
          </p:cNvSpPr>
          <p:nvPr/>
        </p:nvSpPr>
        <p:spPr>
          <a:xfrm>
            <a:off x="1753200" y="2042017"/>
            <a:ext cx="3204000" cy="36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 sz="1200" b="1" dirty="0">
                <a:solidFill>
                  <a:schemeClr val="bg1"/>
                </a:solidFill>
              </a:rPr>
              <a:t>Épargne nette</a:t>
            </a:r>
          </a:p>
        </p:txBody>
      </p:sp>
      <p:grpSp>
        <p:nvGrpSpPr>
          <p:cNvPr id="21" name="Groupe 20">
            <a:extLst>
              <a:ext uri="{FF2B5EF4-FFF2-40B4-BE49-F238E27FC236}">
                <a16:creationId xmlns:a16="http://schemas.microsoft.com/office/drawing/2014/main" id="{4A26ED20-ADF9-0427-797B-6D631BAA62DF}"/>
              </a:ext>
            </a:extLst>
          </p:cNvPr>
          <p:cNvGrpSpPr/>
          <p:nvPr/>
        </p:nvGrpSpPr>
        <p:grpSpPr>
          <a:xfrm>
            <a:off x="2622187" y="1004717"/>
            <a:ext cx="2135578" cy="1195332"/>
            <a:chOff x="2622187" y="1122701"/>
            <a:chExt cx="2135578" cy="1195332"/>
          </a:xfrm>
        </p:grpSpPr>
        <p:sp>
          <p:nvSpPr>
            <p:cNvPr id="16" name="Google Shape;502;p61">
              <a:extLst>
                <a:ext uri="{FF2B5EF4-FFF2-40B4-BE49-F238E27FC236}">
                  <a16:creationId xmlns:a16="http://schemas.microsoft.com/office/drawing/2014/main" id="{0005AB81-3EA9-E3BE-EFB8-5DBE6BDEBFA1}"/>
                </a:ext>
              </a:extLst>
            </p:cNvPr>
            <p:cNvSpPr txBox="1">
              <a:spLocks/>
            </p:cNvSpPr>
            <p:nvPr/>
          </p:nvSpPr>
          <p:spPr>
            <a:xfrm>
              <a:off x="2622187" y="1365448"/>
              <a:ext cx="2135578"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500" dirty="0">
                  <a:solidFill>
                    <a:srgbClr val="395067"/>
                  </a:solidFill>
                </a:rPr>
                <a:t>en prévisionnel 2023 </a:t>
              </a:r>
              <a:r>
                <a:rPr lang="fr-FR" sz="1300" dirty="0">
                  <a:solidFill>
                    <a:srgbClr val="395067"/>
                  </a:solidFill>
                </a:rPr>
                <a:t>(-320 K€ en 2022)</a:t>
              </a:r>
              <a:endParaRPr lang="en" sz="1300" dirty="0">
                <a:solidFill>
                  <a:srgbClr val="395067"/>
                </a:solidFill>
              </a:endParaRPr>
            </a:p>
          </p:txBody>
        </p:sp>
        <p:sp>
          <p:nvSpPr>
            <p:cNvPr id="23" name="ZoneTexte 22">
              <a:extLst>
                <a:ext uri="{FF2B5EF4-FFF2-40B4-BE49-F238E27FC236}">
                  <a16:creationId xmlns:a16="http://schemas.microsoft.com/office/drawing/2014/main" id="{43668A74-C384-6152-4638-F2E27BB7988D}"/>
                </a:ext>
              </a:extLst>
            </p:cNvPr>
            <p:cNvSpPr txBox="1"/>
            <p:nvPr/>
          </p:nvSpPr>
          <p:spPr>
            <a:xfrm>
              <a:off x="2657197" y="1122701"/>
              <a:ext cx="1505404" cy="523220"/>
            </a:xfrm>
            <a:prstGeom prst="rect">
              <a:avLst/>
            </a:prstGeom>
            <a:noFill/>
          </p:spPr>
          <p:txBody>
            <a:bodyPr wrap="square">
              <a:spAutoFit/>
            </a:bodyPr>
            <a:lstStyle/>
            <a:p>
              <a:pPr marL="268288" indent="-268288">
                <a:buFont typeface="Montserrat"/>
                <a:buNone/>
              </a:pPr>
              <a:r>
                <a:rPr lang="en" sz="2800" b="1" dirty="0">
                  <a:solidFill>
                    <a:srgbClr val="395067"/>
                  </a:solidFill>
                  <a:latin typeface="Montserrat" panose="00000500000000000000" pitchFamily="2" charset="0"/>
                </a:rPr>
                <a:t>2,9 M€ </a:t>
              </a:r>
              <a:endParaRPr lang="en" sz="1400" dirty="0">
                <a:solidFill>
                  <a:srgbClr val="395067"/>
                </a:solidFill>
                <a:latin typeface="Montserrat" panose="00000500000000000000" pitchFamily="2" charset="0"/>
              </a:endParaRPr>
            </a:p>
          </p:txBody>
        </p:sp>
      </p:grpSp>
      <p:sp>
        <p:nvSpPr>
          <p:cNvPr id="2" name="Flèche : droite 1">
            <a:extLst>
              <a:ext uri="{FF2B5EF4-FFF2-40B4-BE49-F238E27FC236}">
                <a16:creationId xmlns:a16="http://schemas.microsoft.com/office/drawing/2014/main" id="{28AF314B-D4B0-3EAB-ED9D-2FB06092E986}"/>
              </a:ext>
            </a:extLst>
          </p:cNvPr>
          <p:cNvSpPr/>
          <p:nvPr/>
        </p:nvSpPr>
        <p:spPr>
          <a:xfrm>
            <a:off x="169268" y="1093619"/>
            <a:ext cx="2249468" cy="1117282"/>
          </a:xfrm>
          <a:prstGeom prst="rightArrow">
            <a:avLst/>
          </a:prstGeom>
          <a:solidFill>
            <a:srgbClr val="395067"/>
          </a:solidFill>
          <a:ln>
            <a:solidFill>
              <a:srgbClr val="3950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300" dirty="0"/>
          </a:p>
        </p:txBody>
      </p:sp>
      <p:grpSp>
        <p:nvGrpSpPr>
          <p:cNvPr id="11" name="Google Shape;6647;p142">
            <a:extLst>
              <a:ext uri="{FF2B5EF4-FFF2-40B4-BE49-F238E27FC236}">
                <a16:creationId xmlns:a16="http://schemas.microsoft.com/office/drawing/2014/main" id="{80FEA558-05B6-D354-899F-523287820D7B}"/>
              </a:ext>
            </a:extLst>
          </p:cNvPr>
          <p:cNvGrpSpPr>
            <a:grpSpLocks noChangeAspect="1"/>
          </p:cNvGrpSpPr>
          <p:nvPr/>
        </p:nvGrpSpPr>
        <p:grpSpPr>
          <a:xfrm>
            <a:off x="354005" y="1422993"/>
            <a:ext cx="359581" cy="404129"/>
            <a:chOff x="1492675" y="2620775"/>
            <a:chExt cx="481825" cy="481825"/>
          </a:xfrm>
          <a:solidFill>
            <a:schemeClr val="bg1"/>
          </a:solidFill>
        </p:grpSpPr>
        <p:sp>
          <p:nvSpPr>
            <p:cNvPr id="13" name="Google Shape;6648;p142">
              <a:extLst>
                <a:ext uri="{FF2B5EF4-FFF2-40B4-BE49-F238E27FC236}">
                  <a16:creationId xmlns:a16="http://schemas.microsoft.com/office/drawing/2014/main" id="{AED47404-2B3C-0FC7-E637-159B8D90022A}"/>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ED6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6649;p142">
              <a:extLst>
                <a:ext uri="{FF2B5EF4-FFF2-40B4-BE49-F238E27FC236}">
                  <a16:creationId xmlns:a16="http://schemas.microsoft.com/office/drawing/2014/main" id="{843F7BA2-0449-5A81-06DE-37CF71D29F08}"/>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02" name="Google Shape;502;p61">
            <a:extLst>
              <a:ext uri="{FF2B5EF4-FFF2-40B4-BE49-F238E27FC236}">
                <a16:creationId xmlns:a16="http://schemas.microsoft.com/office/drawing/2014/main" id="{936B1FCE-F0DD-6537-5057-996F78BC0D73}"/>
              </a:ext>
            </a:extLst>
          </p:cNvPr>
          <p:cNvSpPr txBox="1">
            <a:spLocks noGrp="1"/>
          </p:cNvSpPr>
          <p:nvPr>
            <p:ph type="subTitle" idx="4294967295"/>
          </p:nvPr>
        </p:nvSpPr>
        <p:spPr>
          <a:xfrm>
            <a:off x="876610" y="1295970"/>
            <a:ext cx="1795652" cy="6683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b="1" dirty="0">
                <a:solidFill>
                  <a:schemeClr val="bg1"/>
                </a:solidFill>
              </a:rPr>
              <a:t>Capacité d’épargne</a:t>
            </a:r>
          </a:p>
        </p:txBody>
      </p:sp>
      <p:sp>
        <p:nvSpPr>
          <p:cNvPr id="20" name="Google Shape;502;p61">
            <a:extLst>
              <a:ext uri="{FF2B5EF4-FFF2-40B4-BE49-F238E27FC236}">
                <a16:creationId xmlns:a16="http://schemas.microsoft.com/office/drawing/2014/main" id="{A53B4B36-A486-2E04-E9E9-3079E92F4318}"/>
              </a:ext>
            </a:extLst>
          </p:cNvPr>
          <p:cNvSpPr txBox="1">
            <a:spLocks/>
          </p:cNvSpPr>
          <p:nvPr/>
        </p:nvSpPr>
        <p:spPr>
          <a:xfrm>
            <a:off x="5803200" y="2042016"/>
            <a:ext cx="3204000" cy="360000"/>
          </a:xfrm>
          <a:prstGeom prst="rect">
            <a:avLst/>
          </a:prstGeom>
          <a:solidFill>
            <a:srgbClr val="ED6B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 sz="1200" b="1" dirty="0">
                <a:solidFill>
                  <a:schemeClr val="bg1"/>
                </a:solidFill>
              </a:rPr>
              <a:t>Taux d’épargne brute</a:t>
            </a:r>
          </a:p>
        </p:txBody>
      </p:sp>
      <p:grpSp>
        <p:nvGrpSpPr>
          <p:cNvPr id="22" name="Groupe 21">
            <a:extLst>
              <a:ext uri="{FF2B5EF4-FFF2-40B4-BE49-F238E27FC236}">
                <a16:creationId xmlns:a16="http://schemas.microsoft.com/office/drawing/2014/main" id="{30385B76-840B-23F4-06B8-42F30392652B}"/>
              </a:ext>
            </a:extLst>
          </p:cNvPr>
          <p:cNvGrpSpPr/>
          <p:nvPr/>
        </p:nvGrpSpPr>
        <p:grpSpPr>
          <a:xfrm>
            <a:off x="6439561" y="1004717"/>
            <a:ext cx="2135578" cy="1195332"/>
            <a:chOff x="2622187" y="1122701"/>
            <a:chExt cx="2135578" cy="1195332"/>
          </a:xfrm>
        </p:grpSpPr>
        <p:sp>
          <p:nvSpPr>
            <p:cNvPr id="24" name="Google Shape;502;p61">
              <a:extLst>
                <a:ext uri="{FF2B5EF4-FFF2-40B4-BE49-F238E27FC236}">
                  <a16:creationId xmlns:a16="http://schemas.microsoft.com/office/drawing/2014/main" id="{7A619F97-9608-D0A3-F347-19B411EA0B5D}"/>
                </a:ext>
              </a:extLst>
            </p:cNvPr>
            <p:cNvSpPr txBox="1">
              <a:spLocks/>
            </p:cNvSpPr>
            <p:nvPr/>
          </p:nvSpPr>
          <p:spPr>
            <a:xfrm>
              <a:off x="2622187" y="1365448"/>
              <a:ext cx="2135578"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500" dirty="0">
                  <a:solidFill>
                    <a:srgbClr val="395067"/>
                  </a:solidFill>
                </a:rPr>
                <a:t>en 2023</a:t>
              </a:r>
            </a:p>
            <a:p>
              <a:pPr marL="0" indent="0">
                <a:buNone/>
              </a:pPr>
              <a:r>
                <a:rPr lang="fr-FR" sz="1300" dirty="0">
                  <a:solidFill>
                    <a:srgbClr val="395067"/>
                  </a:solidFill>
                </a:rPr>
                <a:t>4,0% en 2022</a:t>
              </a:r>
              <a:endParaRPr lang="en" sz="1300" dirty="0">
                <a:solidFill>
                  <a:srgbClr val="395067"/>
                </a:solidFill>
              </a:endParaRPr>
            </a:p>
          </p:txBody>
        </p:sp>
        <p:sp>
          <p:nvSpPr>
            <p:cNvPr id="25" name="ZoneTexte 24">
              <a:extLst>
                <a:ext uri="{FF2B5EF4-FFF2-40B4-BE49-F238E27FC236}">
                  <a16:creationId xmlns:a16="http://schemas.microsoft.com/office/drawing/2014/main" id="{D57789D1-749A-FE50-C42E-6133A1C11EF1}"/>
                </a:ext>
              </a:extLst>
            </p:cNvPr>
            <p:cNvSpPr txBox="1"/>
            <p:nvPr/>
          </p:nvSpPr>
          <p:spPr>
            <a:xfrm>
              <a:off x="2657197" y="1122701"/>
              <a:ext cx="1505404" cy="523220"/>
            </a:xfrm>
            <a:prstGeom prst="rect">
              <a:avLst/>
            </a:prstGeom>
            <a:noFill/>
          </p:spPr>
          <p:txBody>
            <a:bodyPr wrap="square">
              <a:spAutoFit/>
            </a:bodyPr>
            <a:lstStyle/>
            <a:p>
              <a:pPr marL="268288" indent="-268288">
                <a:buFont typeface="Montserrat"/>
                <a:buNone/>
              </a:pPr>
              <a:r>
                <a:rPr lang="en" sz="2800" b="1" dirty="0">
                  <a:solidFill>
                    <a:srgbClr val="395067"/>
                  </a:solidFill>
                  <a:latin typeface="Montserrat" panose="00000500000000000000" pitchFamily="2" charset="0"/>
                </a:rPr>
                <a:t>10,7% </a:t>
              </a:r>
              <a:endParaRPr lang="en" sz="1400" dirty="0">
                <a:solidFill>
                  <a:srgbClr val="395067"/>
                </a:solidFill>
                <a:latin typeface="Montserrat" panose="00000500000000000000" pitchFamily="2" charset="0"/>
              </a:endParaRPr>
            </a:p>
          </p:txBody>
        </p:sp>
      </p:grpSp>
      <p:grpSp>
        <p:nvGrpSpPr>
          <p:cNvPr id="26" name="Groupe 25">
            <a:extLst>
              <a:ext uri="{FF2B5EF4-FFF2-40B4-BE49-F238E27FC236}">
                <a16:creationId xmlns:a16="http://schemas.microsoft.com/office/drawing/2014/main" id="{B45DC555-B156-86F5-60BE-DB7CDD886596}"/>
              </a:ext>
            </a:extLst>
          </p:cNvPr>
          <p:cNvGrpSpPr/>
          <p:nvPr/>
        </p:nvGrpSpPr>
        <p:grpSpPr>
          <a:xfrm>
            <a:off x="2622187" y="3132240"/>
            <a:ext cx="2135578" cy="1195332"/>
            <a:chOff x="2622187" y="1122701"/>
            <a:chExt cx="2135578" cy="1195332"/>
          </a:xfrm>
        </p:grpSpPr>
        <p:sp>
          <p:nvSpPr>
            <p:cNvPr id="27" name="Google Shape;502;p61">
              <a:extLst>
                <a:ext uri="{FF2B5EF4-FFF2-40B4-BE49-F238E27FC236}">
                  <a16:creationId xmlns:a16="http://schemas.microsoft.com/office/drawing/2014/main" id="{EF9E419C-3138-C9A2-897E-4DA4A3DACFEF}"/>
                </a:ext>
              </a:extLst>
            </p:cNvPr>
            <p:cNvSpPr txBox="1">
              <a:spLocks/>
            </p:cNvSpPr>
            <p:nvPr/>
          </p:nvSpPr>
          <p:spPr>
            <a:xfrm>
              <a:off x="2622187" y="1365448"/>
              <a:ext cx="2135578"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500" dirty="0">
                  <a:solidFill>
                    <a:srgbClr val="395067"/>
                  </a:solidFill>
                </a:rPr>
                <a:t>en prévisionnel 2023</a:t>
              </a:r>
            </a:p>
            <a:p>
              <a:pPr marL="0" indent="0">
                <a:buNone/>
              </a:pPr>
              <a:r>
                <a:rPr lang="fr-FR" sz="1300" dirty="0">
                  <a:solidFill>
                    <a:srgbClr val="395067"/>
                  </a:solidFill>
                </a:rPr>
                <a:t>(19,3 ans en 2022)</a:t>
              </a:r>
              <a:endParaRPr lang="en" sz="1300" dirty="0">
                <a:solidFill>
                  <a:srgbClr val="395067"/>
                </a:solidFill>
              </a:endParaRPr>
            </a:p>
          </p:txBody>
        </p:sp>
        <p:sp>
          <p:nvSpPr>
            <p:cNvPr id="28" name="ZoneTexte 27">
              <a:extLst>
                <a:ext uri="{FF2B5EF4-FFF2-40B4-BE49-F238E27FC236}">
                  <a16:creationId xmlns:a16="http://schemas.microsoft.com/office/drawing/2014/main" id="{DE6B908A-0227-E0EE-1184-BB3BF36399C9}"/>
                </a:ext>
              </a:extLst>
            </p:cNvPr>
            <p:cNvSpPr txBox="1"/>
            <p:nvPr/>
          </p:nvSpPr>
          <p:spPr>
            <a:xfrm>
              <a:off x="2657197" y="1122701"/>
              <a:ext cx="1505404" cy="523220"/>
            </a:xfrm>
            <a:prstGeom prst="rect">
              <a:avLst/>
            </a:prstGeom>
            <a:noFill/>
          </p:spPr>
          <p:txBody>
            <a:bodyPr wrap="square">
              <a:spAutoFit/>
            </a:bodyPr>
            <a:lstStyle/>
            <a:p>
              <a:pPr marL="268288" indent="-268288">
                <a:buFont typeface="Montserrat"/>
                <a:buNone/>
              </a:pPr>
              <a:r>
                <a:rPr lang="en" sz="2800" b="1" dirty="0">
                  <a:solidFill>
                    <a:srgbClr val="395067"/>
                  </a:solidFill>
                  <a:latin typeface="Montserrat" panose="00000500000000000000" pitchFamily="2" charset="0"/>
                </a:rPr>
                <a:t>6,3 ans </a:t>
              </a:r>
              <a:endParaRPr lang="en" sz="1400" dirty="0">
                <a:solidFill>
                  <a:srgbClr val="395067"/>
                </a:solidFill>
                <a:latin typeface="Montserrat" panose="00000500000000000000" pitchFamily="2" charset="0"/>
              </a:endParaRPr>
            </a:p>
          </p:txBody>
        </p:sp>
      </p:grpSp>
      <p:grpSp>
        <p:nvGrpSpPr>
          <p:cNvPr id="29" name="Groupe 28">
            <a:extLst>
              <a:ext uri="{FF2B5EF4-FFF2-40B4-BE49-F238E27FC236}">
                <a16:creationId xmlns:a16="http://schemas.microsoft.com/office/drawing/2014/main" id="{3131EFE2-FE43-5C0F-DBD4-CC8B9C37E239}"/>
              </a:ext>
            </a:extLst>
          </p:cNvPr>
          <p:cNvGrpSpPr/>
          <p:nvPr/>
        </p:nvGrpSpPr>
        <p:grpSpPr>
          <a:xfrm>
            <a:off x="5777189" y="3211905"/>
            <a:ext cx="3295951" cy="1195332"/>
            <a:chOff x="2622187" y="1122701"/>
            <a:chExt cx="2135578" cy="1195332"/>
          </a:xfrm>
        </p:grpSpPr>
        <p:sp>
          <p:nvSpPr>
            <p:cNvPr id="30" name="Google Shape;502;p61">
              <a:extLst>
                <a:ext uri="{FF2B5EF4-FFF2-40B4-BE49-F238E27FC236}">
                  <a16:creationId xmlns:a16="http://schemas.microsoft.com/office/drawing/2014/main" id="{3F0BCCE8-78FE-663C-811F-CBC03F206476}"/>
                </a:ext>
              </a:extLst>
            </p:cNvPr>
            <p:cNvSpPr txBox="1">
              <a:spLocks/>
            </p:cNvSpPr>
            <p:nvPr/>
          </p:nvSpPr>
          <p:spPr>
            <a:xfrm>
              <a:off x="2622187" y="1365448"/>
              <a:ext cx="2135578" cy="9525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Font typeface="Montserrat"/>
                <a:buNone/>
              </a:pPr>
              <a:r>
                <a:rPr lang="fr-FR" sz="1500" dirty="0">
                  <a:solidFill>
                    <a:srgbClr val="395067"/>
                  </a:solidFill>
                </a:rPr>
                <a:t>(1 222 € par habitant)</a:t>
              </a:r>
            </a:p>
            <a:p>
              <a:pPr marL="0" indent="0">
                <a:buFont typeface="Montserrat"/>
                <a:buNone/>
              </a:pPr>
              <a:r>
                <a:rPr lang="fr-FR" sz="1500" dirty="0">
                  <a:solidFill>
                    <a:srgbClr val="ED6B69"/>
                  </a:solidFill>
                </a:rPr>
                <a:t>Encours de dette début 2024 </a:t>
              </a:r>
              <a:endParaRPr lang="en" sz="1500" dirty="0">
                <a:solidFill>
                  <a:srgbClr val="ED6B69"/>
                </a:solidFill>
              </a:endParaRPr>
            </a:p>
          </p:txBody>
        </p:sp>
        <p:sp>
          <p:nvSpPr>
            <p:cNvPr id="31" name="ZoneTexte 30">
              <a:extLst>
                <a:ext uri="{FF2B5EF4-FFF2-40B4-BE49-F238E27FC236}">
                  <a16:creationId xmlns:a16="http://schemas.microsoft.com/office/drawing/2014/main" id="{7B253D0E-99DD-CFA4-E75A-5E0433FAEBEA}"/>
                </a:ext>
              </a:extLst>
            </p:cNvPr>
            <p:cNvSpPr txBox="1"/>
            <p:nvPr/>
          </p:nvSpPr>
          <p:spPr>
            <a:xfrm>
              <a:off x="2657196" y="1122701"/>
              <a:ext cx="1694638" cy="523220"/>
            </a:xfrm>
            <a:prstGeom prst="rect">
              <a:avLst/>
            </a:prstGeom>
            <a:noFill/>
          </p:spPr>
          <p:txBody>
            <a:bodyPr wrap="square">
              <a:spAutoFit/>
            </a:bodyPr>
            <a:lstStyle/>
            <a:p>
              <a:pPr marL="268288" indent="-268288">
                <a:buFont typeface="Montserrat"/>
                <a:buNone/>
              </a:pPr>
              <a:r>
                <a:rPr lang="en" sz="2800" b="1" dirty="0">
                  <a:solidFill>
                    <a:srgbClr val="395067"/>
                  </a:solidFill>
                  <a:latin typeface="Montserrat" panose="00000500000000000000" pitchFamily="2" charset="0"/>
                </a:rPr>
                <a:t>30 516 539 € </a:t>
              </a:r>
              <a:endParaRPr lang="en" sz="1400" dirty="0">
                <a:solidFill>
                  <a:srgbClr val="395067"/>
                </a:solidFill>
                <a:latin typeface="Montserrat" panose="00000500000000000000" pitchFamily="2" charset="0"/>
              </a:endParaRPr>
            </a:p>
          </p:txBody>
        </p:sp>
      </p:grpSp>
      <p:sp>
        <p:nvSpPr>
          <p:cNvPr id="33" name="ZoneTexte 32">
            <a:extLst>
              <a:ext uri="{FF2B5EF4-FFF2-40B4-BE49-F238E27FC236}">
                <a16:creationId xmlns:a16="http://schemas.microsoft.com/office/drawing/2014/main" id="{596F9695-4D02-E97C-8DE2-0C682DE19C6C}"/>
              </a:ext>
            </a:extLst>
          </p:cNvPr>
          <p:cNvSpPr txBox="1"/>
          <p:nvPr/>
        </p:nvSpPr>
        <p:spPr>
          <a:xfrm>
            <a:off x="1670004" y="2382617"/>
            <a:ext cx="3381319" cy="600164"/>
          </a:xfrm>
          <a:prstGeom prst="rect">
            <a:avLst/>
          </a:prstGeom>
          <a:noFill/>
        </p:spPr>
        <p:txBody>
          <a:bodyPr wrap="square">
            <a:spAutoFit/>
          </a:bodyPr>
          <a:lstStyle/>
          <a:p>
            <a:r>
              <a:rPr lang="fr-FR" sz="1100" dirty="0">
                <a:solidFill>
                  <a:srgbClr val="395067"/>
                </a:solidFill>
                <a:latin typeface="Montserrat" panose="00000500000000000000" pitchFamily="2" charset="0"/>
              </a:rPr>
              <a:t>Indicateur pour apprécier la santé financière :</a:t>
            </a:r>
          </a:p>
          <a:p>
            <a:r>
              <a:rPr lang="fr-FR" sz="1100" dirty="0">
                <a:solidFill>
                  <a:srgbClr val="395067"/>
                </a:solidFill>
                <a:latin typeface="Montserrat" panose="00000500000000000000" pitchFamily="2" charset="0"/>
              </a:rPr>
              <a:t>Capacité à investir après remboursement de la dette </a:t>
            </a:r>
            <a:endParaRPr lang="fr-FR" sz="1100" dirty="0">
              <a:latin typeface="Montserrat" panose="00000500000000000000" pitchFamily="2" charset="0"/>
            </a:endParaRPr>
          </a:p>
        </p:txBody>
      </p:sp>
      <p:pic>
        <p:nvPicPr>
          <p:cNvPr id="34" name="Image 33">
            <a:extLst>
              <a:ext uri="{FF2B5EF4-FFF2-40B4-BE49-F238E27FC236}">
                <a16:creationId xmlns:a16="http://schemas.microsoft.com/office/drawing/2014/main" id="{F2ADFA39-EB08-01E3-4A49-FC4667E7CAE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8664" y="4528374"/>
            <a:ext cx="1458468" cy="455771"/>
          </a:xfrm>
          <a:prstGeom prst="rect">
            <a:avLst/>
          </a:prstGeom>
          <a:noFill/>
          <a:ln>
            <a:noFill/>
          </a:ln>
        </p:spPr>
      </p:pic>
    </p:spTree>
    <p:extLst>
      <p:ext uri="{BB962C8B-B14F-4D97-AF65-F5344CB8AC3E}">
        <p14:creationId xmlns:p14="http://schemas.microsoft.com/office/powerpoint/2010/main" val="39911796"/>
      </p:ext>
    </p:extLst>
  </p:cSld>
  <p:clrMapOvr>
    <a:masterClrMapping/>
  </p:clrMapOvr>
</p:sld>
</file>

<file path=ppt/theme/theme1.xml><?xml version="1.0" encoding="utf-8"?>
<a:theme xmlns:a="http://schemas.openxmlformats.org/drawingml/2006/main" name="Minimalist Business Slides XL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9860</TotalTime>
  <Words>3429</Words>
  <Application>Microsoft Office PowerPoint</Application>
  <PresentationFormat>Affichage à l'écran (16:9)</PresentationFormat>
  <Paragraphs>300</Paragraphs>
  <Slides>17</Slides>
  <Notes>17</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17</vt:i4>
      </vt:variant>
    </vt:vector>
  </HeadingPairs>
  <TitlesOfParts>
    <vt:vector size="30" baseType="lpstr">
      <vt:lpstr>Roboto</vt:lpstr>
      <vt:lpstr>Calibri</vt:lpstr>
      <vt:lpstr>Congenial</vt:lpstr>
      <vt:lpstr>Montserrat</vt:lpstr>
      <vt:lpstr>Gill Sans MT</vt:lpstr>
      <vt:lpstr>Arial</vt:lpstr>
      <vt:lpstr>Proxima Nova</vt:lpstr>
      <vt:lpstr>Calibri Light</vt:lpstr>
      <vt:lpstr>Wingdings</vt:lpstr>
      <vt:lpstr>Proxima Nova Semibold</vt:lpstr>
      <vt:lpstr>Vidaloka</vt:lpstr>
      <vt:lpstr>Minimalist Business Slides XL by Slidesgo</vt:lpstr>
      <vt:lpstr>Slidesgo Final Pages</vt:lpstr>
      <vt:lpstr>Présentation PowerPoint</vt:lpstr>
      <vt:lpstr>Contexte national</vt:lpstr>
      <vt:lpstr>Perspectives nationales 2024 Finances publiques des collectivités</vt:lpstr>
      <vt:lpstr>Perspectives nationales 2024 Finances publiques des collectivités</vt:lpstr>
      <vt:lpstr>Situation financière de Fontenay-aux-Roses Fonctionnement</vt:lpstr>
      <vt:lpstr>Situation financière de Fontenay-aux-Roses Fonctionnement</vt:lpstr>
      <vt:lpstr>Situation financière de Fontenay-aux-Roses Fiscalité - focus</vt:lpstr>
      <vt:lpstr>Présentation PowerPoint</vt:lpstr>
      <vt:lpstr>Situation financière de Fontenay-aux-Roses Résultats</vt:lpstr>
      <vt:lpstr>Orientations et perspectives financières 2024 Continuité des priorités</vt:lpstr>
      <vt:lpstr>Orientations et perspectives financières 2024 Dépenses de fonctionnement</vt:lpstr>
      <vt:lpstr>Orientations et perspectives financières 2024 Ressources humaines - focus</vt:lpstr>
      <vt:lpstr>Orientations et perspectives financières 2024 Ressources humaines - focus</vt:lpstr>
      <vt:lpstr>Orientations et perspectives financières 2024 Politiques municipales - focus</vt:lpstr>
      <vt:lpstr>Orientations et perspectives financières 2024 Recettes de fonctionnement</vt:lpstr>
      <vt:lpstr>Orientations et perspectives financières 2024 Programme d’Investissement pluriannuel</vt:lpstr>
      <vt:lpstr>Orientations et perspectives financières 2024 Résultats anticipés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Jennifer HUET</dc:creator>
  <cp:lastModifiedBy>Jennifer</cp:lastModifiedBy>
  <cp:revision>20</cp:revision>
  <dcterms:modified xsi:type="dcterms:W3CDTF">2024-02-29T16:44:23Z</dcterms:modified>
</cp:coreProperties>
</file>